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9" r:id="rId1"/>
  </p:sldMasterIdLst>
  <p:sldIdLst>
    <p:sldId id="256" r:id="rId2"/>
    <p:sldId id="265" r:id="rId3"/>
    <p:sldId id="268" r:id="rId4"/>
    <p:sldId id="269" r:id="rId5"/>
    <p:sldId id="271" r:id="rId6"/>
    <p:sldId id="270" r:id="rId7"/>
    <p:sldId id="257" r:id="rId8"/>
    <p:sldId id="260" r:id="rId9"/>
    <p:sldId id="261" r:id="rId10"/>
    <p:sldId id="262" r:id="rId11"/>
    <p:sldId id="263" r:id="rId12"/>
    <p:sldId id="264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BB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86"/>
    <p:restoredTop sz="94710"/>
  </p:normalViewPr>
  <p:slideViewPr>
    <p:cSldViewPr snapToGrid="0">
      <p:cViewPr varScale="1">
        <p:scale>
          <a:sx n="105" d="100"/>
          <a:sy n="105" d="100"/>
        </p:scale>
        <p:origin x="8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9A20BBEE-F49C-421E-8D69-01D678C2645F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682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65A31-3E87-468A-B148-5C666447EC69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856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F3F7212-621B-48DA-ADA4-5ADD472264E8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376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44673-3D7D-4DA4-8694-3884C26BCA78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089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40429FD-4554-41E0-B4CE-5E66F1069EE1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765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1B80AF1-98AE-4BE5-B730-B3F94EBFAF6B}" type="datetime1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154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F3223F2-9184-454A-B4F4-C56DD77B6351}" type="datetime1">
              <a:rPr lang="en-US" smtClean="0"/>
              <a:t>12/8/2025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FDF98CC-160E-494C-8C3C-8CDC5FA257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873515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D5603-DD09-4201-9B85-01E017332964}" type="datetime1">
              <a:rPr lang="en-US" smtClean="0"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014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F763CD9-D698-4CA1-B27A-F3D4C2BCE197}" type="datetime1">
              <a:rPr lang="en-US" smtClean="0"/>
              <a:t>12/8/2025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2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4FE42-FC27-4BF8-9CF6-3CCDE72249E1}" type="datetime1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90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05C9139-9C44-484A-9C8C-A9A029484308}" type="datetime1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DFDF98CC-160E-494C-8C3C-8CDC5FA2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952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223F2-9184-454A-B4F4-C56DD77B6351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F98CC-160E-494C-8C3C-8CDC5FA257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80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  <p:sldLayoutId id="2147483851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858" r:id="rId9"/>
    <p:sldLayoutId id="2147483859" r:id="rId10"/>
    <p:sldLayoutId id="2147483860" r:id="rId11"/>
  </p:sldLayoutIdLst>
  <p:hf hdr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6BBE3-7EE4-7288-E8F7-3992718E2E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55905" y="2401614"/>
            <a:ext cx="2840182" cy="2371148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l"/>
            <a:b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 </a:t>
            </a:r>
            <a:r>
              <a:rPr lang="en-US" sz="40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karijerama</a:t>
            </a:r>
            <a:r>
              <a:rPr lang="en-US" sz="4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matematičara</a:t>
            </a:r>
            <a:b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4000" b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9" name="Picture 18" descr="A graph of a graph of a function&#10;&#10;Description automatically generated">
            <a:extLst>
              <a:ext uri="{FF2B5EF4-FFF2-40B4-BE49-F238E27FC236}">
                <a16:creationId xmlns:a16="http://schemas.microsoft.com/office/drawing/2014/main" id="{73C6EA4B-F018-9B1D-32DA-4534658AD5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0828" y="2169968"/>
            <a:ext cx="4517034" cy="2834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415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27245D-6425-AE4F-6152-DECDF7AD1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66FFBBD0-00DC-5465-6A5F-7A53B738C1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4479C174-4C7F-626E-EE00-ED6B73ECD0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828ED270-7CC3-D1D5-4922-AA6EF45C4C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258ED102-70DC-82CC-AC4A-B9109FF079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A3CFB96-A913-9D23-3DFF-B4EE049F4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97C1F075-49AE-E719-7427-4D17A292D1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33694B8E-B27D-61F9-A1DE-2BB31F7F8A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DD66E77A-C69A-3764-05D3-9E085E6775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178743A2-9760-ECEB-4C2C-245163B11D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E52B763C-41E9-4097-1C78-EB6D10B845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6AE3599C-C572-26E9-9AC0-CD3F114ACE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D1168C8F-9733-0036-46D1-989B339E37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6BE9AFCC-0D13-E452-4535-95721B3532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9254A337-4251-0F41-7057-D338A5EA34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B63D2A6E-26F8-0347-8EF3-993D036860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6AFBAABB-2C24-85DB-FB05-C717F59383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4967C0F9-069E-A0FB-824E-1CE34995B1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EBA41961-D4AC-EABF-3E68-6F77B32837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65DB96E8-D11E-CF00-F38F-1E56ECEC28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9904248E-22B6-6BE9-878E-D41FF831C3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F7B58C9D-BB1A-13F1-528C-47407DE0A6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DEF38F2-D243-E107-E323-538ABC67DA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2611179C-480A-537F-5E55-57EC06F30A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FC4909D-3107-929A-AAD7-21714FCE12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0888115E-1A57-3DF7-30DD-12C0A2EDE4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89EFBE8-4489-25D9-98B6-CEB5A9A2A6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40" name="Freeform 5">
              <a:extLst>
                <a:ext uri="{FF2B5EF4-FFF2-40B4-BE49-F238E27FC236}">
                  <a16:creationId xmlns:a16="http://schemas.microsoft.com/office/drawing/2014/main" id="{36180615-BF90-4776-5216-A786D970DD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6">
              <a:extLst>
                <a:ext uri="{FF2B5EF4-FFF2-40B4-BE49-F238E27FC236}">
                  <a16:creationId xmlns:a16="http://schemas.microsoft.com/office/drawing/2014/main" id="{8836CA18-01A8-0BE8-778B-4620133821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7">
              <a:extLst>
                <a:ext uri="{FF2B5EF4-FFF2-40B4-BE49-F238E27FC236}">
                  <a16:creationId xmlns:a16="http://schemas.microsoft.com/office/drawing/2014/main" id="{811EA73F-8454-B3ED-8C81-54642DB49C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8">
              <a:extLst>
                <a:ext uri="{FF2B5EF4-FFF2-40B4-BE49-F238E27FC236}">
                  <a16:creationId xmlns:a16="http://schemas.microsoft.com/office/drawing/2014/main" id="{CC4891C9-47C3-F091-B320-0F03B563D8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9">
              <a:extLst>
                <a:ext uri="{FF2B5EF4-FFF2-40B4-BE49-F238E27FC236}">
                  <a16:creationId xmlns:a16="http://schemas.microsoft.com/office/drawing/2014/main" id="{E35EE5DA-6FDA-AD25-FE01-7C22C1F0C0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10">
              <a:extLst>
                <a:ext uri="{FF2B5EF4-FFF2-40B4-BE49-F238E27FC236}">
                  <a16:creationId xmlns:a16="http://schemas.microsoft.com/office/drawing/2014/main" id="{C1841366-4CE9-1F45-2770-D1A2EFBF65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11">
              <a:extLst>
                <a:ext uri="{FF2B5EF4-FFF2-40B4-BE49-F238E27FC236}">
                  <a16:creationId xmlns:a16="http://schemas.microsoft.com/office/drawing/2014/main" id="{199FE104-0F87-67C2-E88B-CF392FCE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12">
              <a:extLst>
                <a:ext uri="{FF2B5EF4-FFF2-40B4-BE49-F238E27FC236}">
                  <a16:creationId xmlns:a16="http://schemas.microsoft.com/office/drawing/2014/main" id="{77EB51E7-B5E5-F011-7BAA-384D1C32DD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1CF559A1-0DBD-62DD-CB3B-F3EED8B43C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4">
              <a:extLst>
                <a:ext uri="{FF2B5EF4-FFF2-40B4-BE49-F238E27FC236}">
                  <a16:creationId xmlns:a16="http://schemas.microsoft.com/office/drawing/2014/main" id="{341B5847-D62A-EF1F-401B-150C5ABBB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5">
              <a:extLst>
                <a:ext uri="{FF2B5EF4-FFF2-40B4-BE49-F238E27FC236}">
                  <a16:creationId xmlns:a16="http://schemas.microsoft.com/office/drawing/2014/main" id="{45DC1A7F-2F71-EEA1-45FA-A92CBDF06C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16">
              <a:extLst>
                <a:ext uri="{FF2B5EF4-FFF2-40B4-BE49-F238E27FC236}">
                  <a16:creationId xmlns:a16="http://schemas.microsoft.com/office/drawing/2014/main" id="{79FAB0A2-A446-7010-96B3-58939018B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17">
              <a:extLst>
                <a:ext uri="{FF2B5EF4-FFF2-40B4-BE49-F238E27FC236}">
                  <a16:creationId xmlns:a16="http://schemas.microsoft.com/office/drawing/2014/main" id="{3D426103-FF25-887C-13AE-6E2B30B7FD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18">
              <a:extLst>
                <a:ext uri="{FF2B5EF4-FFF2-40B4-BE49-F238E27FC236}">
                  <a16:creationId xmlns:a16="http://schemas.microsoft.com/office/drawing/2014/main" id="{C65D5174-2CB2-88CB-4BFA-7088BBECC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19">
              <a:extLst>
                <a:ext uri="{FF2B5EF4-FFF2-40B4-BE49-F238E27FC236}">
                  <a16:creationId xmlns:a16="http://schemas.microsoft.com/office/drawing/2014/main" id="{9FFF0ACA-72E4-3AB1-CEF4-CD9CD9F310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20">
              <a:extLst>
                <a:ext uri="{FF2B5EF4-FFF2-40B4-BE49-F238E27FC236}">
                  <a16:creationId xmlns:a16="http://schemas.microsoft.com/office/drawing/2014/main" id="{1A66771E-A73B-6337-D292-2788716DE1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21">
              <a:extLst>
                <a:ext uri="{FF2B5EF4-FFF2-40B4-BE49-F238E27FC236}">
                  <a16:creationId xmlns:a16="http://schemas.microsoft.com/office/drawing/2014/main" id="{A161EE36-A09A-0538-0E65-B915C5CD33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22">
              <a:extLst>
                <a:ext uri="{FF2B5EF4-FFF2-40B4-BE49-F238E27FC236}">
                  <a16:creationId xmlns:a16="http://schemas.microsoft.com/office/drawing/2014/main" id="{8B32EB9B-E369-0019-5116-35624A5E63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23">
              <a:extLst>
                <a:ext uri="{FF2B5EF4-FFF2-40B4-BE49-F238E27FC236}">
                  <a16:creationId xmlns:a16="http://schemas.microsoft.com/office/drawing/2014/main" id="{7ED00A2E-1B57-6966-2E1E-D109627E22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5CAE113A-A759-7C79-CB17-FE5BA0E42C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2173916" y="2448612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2" name="Oval 32">
            <a:extLst>
              <a:ext uri="{FF2B5EF4-FFF2-40B4-BE49-F238E27FC236}">
                <a16:creationId xmlns:a16="http://schemas.microsoft.com/office/drawing/2014/main" id="{DDF351F5-B28A-F854-1B2F-365B8FA9F4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54579" y="691977"/>
            <a:ext cx="7761923" cy="5343064"/>
          </a:xfrm>
          <a:custGeom>
            <a:avLst/>
            <a:gdLst>
              <a:gd name="connsiteX0" fmla="*/ 0 w 6428838"/>
              <a:gd name="connsiteY0" fmla="*/ 2579031 h 5158062"/>
              <a:gd name="connsiteX1" fmla="*/ 3214419 w 6428838"/>
              <a:gd name="connsiteY1" fmla="*/ 0 h 5158062"/>
              <a:gd name="connsiteX2" fmla="*/ 6428838 w 6428838"/>
              <a:gd name="connsiteY2" fmla="*/ 2579031 h 5158062"/>
              <a:gd name="connsiteX3" fmla="*/ 3214419 w 6428838"/>
              <a:gd name="connsiteY3" fmla="*/ 5158062 h 5158062"/>
              <a:gd name="connsiteX4" fmla="*/ 0 w 6428838"/>
              <a:gd name="connsiteY4" fmla="*/ 2579031 h 5158062"/>
              <a:gd name="connsiteX0" fmla="*/ 3321 w 6432159"/>
              <a:gd name="connsiteY0" fmla="*/ 2647125 h 5226156"/>
              <a:gd name="connsiteX1" fmla="*/ 2789723 w 6432159"/>
              <a:gd name="connsiteY1" fmla="*/ 0 h 5226156"/>
              <a:gd name="connsiteX2" fmla="*/ 6432159 w 6432159"/>
              <a:gd name="connsiteY2" fmla="*/ 2647125 h 5226156"/>
              <a:gd name="connsiteX3" fmla="*/ 3217740 w 6432159"/>
              <a:gd name="connsiteY3" fmla="*/ 5226156 h 5226156"/>
              <a:gd name="connsiteX4" fmla="*/ 3321 w 6432159"/>
              <a:gd name="connsiteY4" fmla="*/ 2647125 h 5226156"/>
              <a:gd name="connsiteX0" fmla="*/ 1953 w 6566979"/>
              <a:gd name="connsiteY0" fmla="*/ 2695803 h 5226224"/>
              <a:gd name="connsiteX1" fmla="*/ 2924543 w 6566979"/>
              <a:gd name="connsiteY1" fmla="*/ 39 h 5226224"/>
              <a:gd name="connsiteX2" fmla="*/ 6566979 w 6566979"/>
              <a:gd name="connsiteY2" fmla="*/ 2647164 h 5226224"/>
              <a:gd name="connsiteX3" fmla="*/ 3352560 w 6566979"/>
              <a:gd name="connsiteY3" fmla="*/ 5226195 h 5226224"/>
              <a:gd name="connsiteX4" fmla="*/ 1953 w 6566979"/>
              <a:gd name="connsiteY4" fmla="*/ 2695803 h 5226224"/>
              <a:gd name="connsiteX0" fmla="*/ 8982 w 6574008"/>
              <a:gd name="connsiteY0" fmla="*/ 2695803 h 5226313"/>
              <a:gd name="connsiteX1" fmla="*/ 2931572 w 6574008"/>
              <a:gd name="connsiteY1" fmla="*/ 39 h 5226313"/>
              <a:gd name="connsiteX2" fmla="*/ 6574008 w 6574008"/>
              <a:gd name="connsiteY2" fmla="*/ 2647164 h 5226313"/>
              <a:gd name="connsiteX3" fmla="*/ 3359589 w 6574008"/>
              <a:gd name="connsiteY3" fmla="*/ 5226195 h 5226313"/>
              <a:gd name="connsiteX4" fmla="*/ 8982 w 6574008"/>
              <a:gd name="connsiteY4" fmla="*/ 2695803 h 5226313"/>
              <a:gd name="connsiteX0" fmla="*/ 11929 w 6576955"/>
              <a:gd name="connsiteY0" fmla="*/ 2695953 h 5226463"/>
              <a:gd name="connsiteX1" fmla="*/ 2934519 w 6576955"/>
              <a:gd name="connsiteY1" fmla="*/ 189 h 5226463"/>
              <a:gd name="connsiteX2" fmla="*/ 6576955 w 6576955"/>
              <a:gd name="connsiteY2" fmla="*/ 2647314 h 5226463"/>
              <a:gd name="connsiteX3" fmla="*/ 3362536 w 6576955"/>
              <a:gd name="connsiteY3" fmla="*/ 5226345 h 5226463"/>
              <a:gd name="connsiteX4" fmla="*/ 11929 w 6576955"/>
              <a:gd name="connsiteY4" fmla="*/ 2695953 h 5226463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92159"/>
              <a:gd name="connsiteX1" fmla="*/ 2931852 w 6963394"/>
              <a:gd name="connsiteY1" fmla="*/ 10033 h 5292159"/>
              <a:gd name="connsiteX2" fmla="*/ 6963394 w 6963394"/>
              <a:gd name="connsiteY2" fmla="*/ 3318639 h 5292159"/>
              <a:gd name="connsiteX3" fmla="*/ 3359869 w 6963394"/>
              <a:gd name="connsiteY3" fmla="*/ 5236189 h 5292159"/>
              <a:gd name="connsiteX4" fmla="*/ 9262 w 6963394"/>
              <a:gd name="connsiteY4" fmla="*/ 2705797 h 5292159"/>
              <a:gd name="connsiteX0" fmla="*/ 9262 w 6963394"/>
              <a:gd name="connsiteY0" fmla="*/ 2705797 h 5259961"/>
              <a:gd name="connsiteX1" fmla="*/ 2931852 w 6963394"/>
              <a:gd name="connsiteY1" fmla="*/ 10033 h 5259961"/>
              <a:gd name="connsiteX2" fmla="*/ 6963394 w 6963394"/>
              <a:gd name="connsiteY2" fmla="*/ 3318639 h 5259961"/>
              <a:gd name="connsiteX3" fmla="*/ 3359869 w 6963394"/>
              <a:gd name="connsiteY3" fmla="*/ 5236189 h 5259961"/>
              <a:gd name="connsiteX4" fmla="*/ 9262 w 6963394"/>
              <a:gd name="connsiteY4" fmla="*/ 2705797 h 5259961"/>
              <a:gd name="connsiteX0" fmla="*/ 9557 w 7352795"/>
              <a:gd name="connsiteY0" fmla="*/ 2707501 h 5252013"/>
              <a:gd name="connsiteX1" fmla="*/ 2932147 w 7352795"/>
              <a:gd name="connsiteY1" fmla="*/ 11737 h 5252013"/>
              <a:gd name="connsiteX2" fmla="*/ 7352795 w 7352795"/>
              <a:gd name="connsiteY2" fmla="*/ 3378709 h 5252013"/>
              <a:gd name="connsiteX3" fmla="*/ 3360164 w 7352795"/>
              <a:gd name="connsiteY3" fmla="*/ 5237893 h 5252013"/>
              <a:gd name="connsiteX4" fmla="*/ 9557 w 7352795"/>
              <a:gd name="connsiteY4" fmla="*/ 2707501 h 5252013"/>
              <a:gd name="connsiteX0" fmla="*/ 8078 w 7789061"/>
              <a:gd name="connsiteY0" fmla="*/ 2744796 h 5249051"/>
              <a:gd name="connsiteX1" fmla="*/ 3368413 w 7789061"/>
              <a:gd name="connsiteY1" fmla="*/ 10121 h 5249051"/>
              <a:gd name="connsiteX2" fmla="*/ 7789061 w 7789061"/>
              <a:gd name="connsiteY2" fmla="*/ 3377093 h 5249051"/>
              <a:gd name="connsiteX3" fmla="*/ 3796430 w 7789061"/>
              <a:gd name="connsiteY3" fmla="*/ 5236277 h 5249051"/>
              <a:gd name="connsiteX4" fmla="*/ 8078 w 7789061"/>
              <a:gd name="connsiteY4" fmla="*/ 2744796 h 5249051"/>
              <a:gd name="connsiteX0" fmla="*/ 8078 w 7789061"/>
              <a:gd name="connsiteY0" fmla="*/ 2744796 h 5271741"/>
              <a:gd name="connsiteX1" fmla="*/ 3368413 w 7789061"/>
              <a:gd name="connsiteY1" fmla="*/ 10121 h 5271741"/>
              <a:gd name="connsiteX2" fmla="*/ 7789061 w 7789061"/>
              <a:gd name="connsiteY2" fmla="*/ 3377093 h 5271741"/>
              <a:gd name="connsiteX3" fmla="*/ 3796430 w 7789061"/>
              <a:gd name="connsiteY3" fmla="*/ 5236277 h 5271741"/>
              <a:gd name="connsiteX4" fmla="*/ 8078 w 7789061"/>
              <a:gd name="connsiteY4" fmla="*/ 2744796 h 5271741"/>
              <a:gd name="connsiteX0" fmla="*/ 1055 w 7782038"/>
              <a:gd name="connsiteY0" fmla="*/ 2738806 h 5438018"/>
              <a:gd name="connsiteX1" fmla="*/ 3361390 w 7782038"/>
              <a:gd name="connsiteY1" fmla="*/ 4131 h 5438018"/>
              <a:gd name="connsiteX2" fmla="*/ 7782038 w 7782038"/>
              <a:gd name="connsiteY2" fmla="*/ 3371103 h 5438018"/>
              <a:gd name="connsiteX3" fmla="*/ 3692130 w 7782038"/>
              <a:gd name="connsiteY3" fmla="*/ 5415113 h 5438018"/>
              <a:gd name="connsiteX4" fmla="*/ 1055 w 7782038"/>
              <a:gd name="connsiteY4" fmla="*/ 2738806 h 5438018"/>
              <a:gd name="connsiteX0" fmla="*/ 28883 w 7809866"/>
              <a:gd name="connsiteY0" fmla="*/ 2742147 h 5441359"/>
              <a:gd name="connsiteX1" fmla="*/ 3389218 w 7809866"/>
              <a:gd name="connsiteY1" fmla="*/ 7472 h 5441359"/>
              <a:gd name="connsiteX2" fmla="*/ 7809866 w 7809866"/>
              <a:gd name="connsiteY2" fmla="*/ 3374444 h 5441359"/>
              <a:gd name="connsiteX3" fmla="*/ 3719958 w 7809866"/>
              <a:gd name="connsiteY3" fmla="*/ 5418454 h 5441359"/>
              <a:gd name="connsiteX4" fmla="*/ 28883 w 7809866"/>
              <a:gd name="connsiteY4" fmla="*/ 2742147 h 5441359"/>
              <a:gd name="connsiteX0" fmla="*/ 36549 w 7817532"/>
              <a:gd name="connsiteY0" fmla="*/ 2751085 h 5450297"/>
              <a:gd name="connsiteX1" fmla="*/ 3396884 w 7817532"/>
              <a:gd name="connsiteY1" fmla="*/ 16410 h 5450297"/>
              <a:gd name="connsiteX2" fmla="*/ 7817532 w 7817532"/>
              <a:gd name="connsiteY2" fmla="*/ 3383382 h 5450297"/>
              <a:gd name="connsiteX3" fmla="*/ 3727624 w 7817532"/>
              <a:gd name="connsiteY3" fmla="*/ 5427392 h 5450297"/>
              <a:gd name="connsiteX4" fmla="*/ 36549 w 7817532"/>
              <a:gd name="connsiteY4" fmla="*/ 2751085 h 545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7532" h="5450297">
                <a:moveTo>
                  <a:pt x="36549" y="2751085"/>
                </a:moveTo>
                <a:cubicBezTo>
                  <a:pt x="-281221" y="925127"/>
                  <a:pt x="1526121" y="-147339"/>
                  <a:pt x="3396884" y="16410"/>
                </a:cubicBezTo>
                <a:cubicBezTo>
                  <a:pt x="5267647" y="180159"/>
                  <a:pt x="7817532" y="1453184"/>
                  <a:pt x="7817532" y="3383382"/>
                </a:cubicBezTo>
                <a:cubicBezTo>
                  <a:pt x="7700800" y="5342763"/>
                  <a:pt x="5024455" y="5532775"/>
                  <a:pt x="3727624" y="5427392"/>
                </a:cubicBezTo>
                <a:cubicBezTo>
                  <a:pt x="2430794" y="5322009"/>
                  <a:pt x="354319" y="4577043"/>
                  <a:pt x="36549" y="2751085"/>
                </a:cubicBezTo>
                <a:close/>
              </a:path>
            </a:pathLst>
          </a:custGeom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030401-C2DE-7FD5-51CF-9D5288643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9238" y="1843754"/>
            <a:ext cx="6959446" cy="1662475"/>
          </a:xfrm>
        </p:spPr>
        <p:txBody>
          <a:bodyPr vert="horz" lIns="228600" tIns="228600" rIns="228600" bIns="0" rtlCol="0" anchor="b"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en-US" sz="4800" b="1" dirty="0" err="1">
                <a:solidFill>
                  <a:schemeClr val="tx1"/>
                </a:solidFill>
              </a:rPr>
              <a:t>Detekcija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err="1">
                <a:solidFill>
                  <a:schemeClr val="tx1"/>
                </a:solidFill>
              </a:rPr>
              <a:t>objekata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err="1">
                <a:solidFill>
                  <a:schemeClr val="tx1"/>
                </a:solidFill>
              </a:rPr>
              <a:t>i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err="1">
                <a:solidFill>
                  <a:schemeClr val="tx1"/>
                </a:solidFill>
              </a:rPr>
              <a:t>računalni</a:t>
            </a:r>
            <a:r>
              <a:rPr lang="en-US" sz="4800" b="1" dirty="0">
                <a:solidFill>
                  <a:schemeClr val="tx1"/>
                </a:solidFill>
              </a:rPr>
              <a:t> vid</a:t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8F0BC-1118-C099-3F54-1CF91B80D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5449" y="3528076"/>
            <a:ext cx="6065393" cy="1759498"/>
          </a:xfrm>
        </p:spPr>
        <p:txBody>
          <a:bodyPr vert="horz" lIns="91440" tIns="0" rIns="91440" bIns="45720" rtlCol="0"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2000" dirty="0" err="1"/>
              <a:t>Matematičar</a:t>
            </a:r>
            <a:r>
              <a:rPr lang="en-US" sz="2000" dirty="0"/>
              <a:t> </a:t>
            </a:r>
            <a:r>
              <a:rPr lang="en-US" sz="2000" dirty="0" err="1"/>
              <a:t>kreira</a:t>
            </a:r>
            <a:r>
              <a:rPr lang="en-US" sz="2000" dirty="0"/>
              <a:t> </a:t>
            </a:r>
            <a:r>
              <a:rPr lang="en-US" sz="2000" dirty="0" err="1"/>
              <a:t>algoritme</a:t>
            </a:r>
            <a:r>
              <a:rPr lang="en-US" sz="2000" dirty="0"/>
              <a:t> za </a:t>
            </a:r>
            <a:r>
              <a:rPr lang="en-US" sz="2000" dirty="0" err="1"/>
              <a:t>prepoznavanje</a:t>
            </a:r>
            <a:r>
              <a:rPr lang="en-US" sz="2000" dirty="0"/>
              <a:t> </a:t>
            </a:r>
            <a:r>
              <a:rPr lang="en-US" sz="2000" dirty="0" err="1"/>
              <a:t>objekata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grafičkim</a:t>
            </a:r>
            <a:r>
              <a:rPr lang="en-US" sz="2000" dirty="0"/>
              <a:t>, audio </a:t>
            </a:r>
            <a:r>
              <a:rPr lang="en-US" sz="2000" dirty="0" err="1"/>
              <a:t>i</a:t>
            </a:r>
            <a:r>
              <a:rPr lang="en-US" sz="2000" dirty="0"/>
              <a:t> video </a:t>
            </a:r>
            <a:r>
              <a:rPr lang="en-US" sz="2000" dirty="0" err="1"/>
              <a:t>zapisima</a:t>
            </a:r>
            <a:r>
              <a:rPr lang="en-US" sz="2000" dirty="0"/>
              <a:t>. </a:t>
            </a:r>
            <a:r>
              <a:rPr lang="en-US" sz="2000" dirty="0" err="1"/>
              <a:t>Putem</a:t>
            </a:r>
            <a:r>
              <a:rPr lang="en-US" sz="2000" dirty="0"/>
              <a:t> </a:t>
            </a:r>
            <a:r>
              <a:rPr lang="en-US" sz="2000" dirty="0" err="1"/>
              <a:t>modela</a:t>
            </a:r>
            <a:r>
              <a:rPr lang="en-US" sz="2000" dirty="0"/>
              <a:t> </a:t>
            </a:r>
            <a:r>
              <a:rPr lang="en-US" sz="2000" dirty="0" err="1"/>
              <a:t>umjetne</a:t>
            </a:r>
            <a:r>
              <a:rPr lang="en-US" sz="2000" dirty="0"/>
              <a:t> </a:t>
            </a:r>
            <a:r>
              <a:rPr lang="en-US" sz="2000" dirty="0" err="1"/>
              <a:t>inteligencije</a:t>
            </a:r>
            <a:r>
              <a:rPr lang="en-US" sz="2000" dirty="0"/>
              <a:t> koji se </a:t>
            </a:r>
            <a:r>
              <a:rPr lang="en-US" sz="2000" dirty="0" err="1"/>
              <a:t>najčešće</a:t>
            </a:r>
            <a:r>
              <a:rPr lang="en-US" sz="2000" dirty="0"/>
              <a:t> </a:t>
            </a:r>
            <a:r>
              <a:rPr lang="en-US" sz="2000" dirty="0" err="1"/>
              <a:t>oslanjaju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vjerojatnost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statistiku</a:t>
            </a:r>
            <a:r>
              <a:rPr lang="en-US" sz="2000" dirty="0"/>
              <a:t>, </a:t>
            </a:r>
            <a:r>
              <a:rPr lang="en-US" sz="2000" dirty="0" err="1"/>
              <a:t>donosi</a:t>
            </a:r>
            <a:r>
              <a:rPr lang="en-US" sz="2000" dirty="0"/>
              <a:t> se </a:t>
            </a:r>
            <a:r>
              <a:rPr lang="en-US" sz="2000" dirty="0" err="1"/>
              <a:t>odluka</a:t>
            </a:r>
            <a:r>
              <a:rPr lang="en-US" sz="2000" dirty="0"/>
              <a:t> o </a:t>
            </a:r>
            <a:r>
              <a:rPr lang="en-US" sz="2000" dirty="0" err="1"/>
              <a:t>kojem</a:t>
            </a:r>
            <a:r>
              <a:rPr lang="en-US" sz="2000" dirty="0"/>
              <a:t> je </a:t>
            </a:r>
            <a:r>
              <a:rPr lang="en-US" sz="2000" dirty="0" err="1"/>
              <a:t>objektu</a:t>
            </a:r>
            <a:r>
              <a:rPr lang="en-US" sz="2000" dirty="0"/>
              <a:t> </a:t>
            </a:r>
            <a:r>
              <a:rPr lang="en-US" sz="2000" dirty="0" err="1"/>
              <a:t>riječ</a:t>
            </a:r>
            <a:r>
              <a:rPr lang="en-US" sz="2000" dirty="0"/>
              <a:t> </a:t>
            </a:r>
            <a:r>
              <a:rPr lang="en-US" sz="2000" dirty="0" err="1"/>
              <a:t>unutar</a:t>
            </a:r>
            <a:r>
              <a:rPr lang="en-US" sz="2000" dirty="0"/>
              <a:t> </a:t>
            </a:r>
            <a:r>
              <a:rPr lang="en-US" sz="2000" dirty="0" err="1"/>
              <a:t>nekog</a:t>
            </a:r>
            <a:r>
              <a:rPr lang="en-US" sz="2000" dirty="0"/>
              <a:t> </a:t>
            </a:r>
            <a:r>
              <a:rPr lang="en-US" sz="2000" dirty="0" err="1"/>
              <a:t>novog</a:t>
            </a:r>
            <a:r>
              <a:rPr lang="en-US" sz="2000" dirty="0"/>
              <a:t> </a:t>
            </a:r>
            <a:r>
              <a:rPr lang="en-US" sz="2000" dirty="0" err="1"/>
              <a:t>okruženja</a:t>
            </a:r>
            <a:r>
              <a:rPr lang="en-US" sz="2000" dirty="0"/>
              <a:t>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DC87D-3373-A373-126E-CFC00D538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FDF98CC-160E-494C-8C3C-8CDC5FA257DE}" type="slidenum">
              <a:rPr lang="en-US"/>
              <a:pPr>
                <a:spcAft>
                  <a:spcPts val="600"/>
                </a:spcAft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03298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4CA0B4-42F9-CD16-C097-0D5F3FCE86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B0FC8712-1480-6B78-BDAD-2CC4F67151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7726A6A9-0743-83C5-4D43-7E5A4A86B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22F32CB8-FBA5-F026-7DDF-0BBE2219D6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F110000E-86B5-FF05-B0AC-E61609A2E3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15A15DCE-DEC7-008A-6A08-3FEAAEF8F8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F7D5B67C-DC04-4727-995A-D1CE20A27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DC56818-EBD0-44D6-C425-D38C9B436B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6E94B519-4FDB-839E-84D5-215852FA5C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2C835356-63E3-8C69-EB54-3864DC0ADA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729F868A-8C74-0DE5-C7F1-59833BBA8F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F551CA4F-53A4-452E-316D-5E87ABCB29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1A923BDC-12FA-D01C-9F92-EA6E09AFC1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7C4368A4-11B1-B6FF-9156-6105CDF8D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917F6941-2B06-0364-D1B8-2D3277E812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7429ABBD-0C35-7D8B-38A7-81E828E01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CB1BA605-F96A-D889-EA66-BA3AECD442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5DE6860B-4A42-5F80-FBD5-9583BF01F5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68CEEAC2-ACBC-9FF0-AB73-DE6412C548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CC3CFEA4-8A5A-F9D8-0B52-E818FEF2F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8A174548-49B3-85A2-F131-26D7CA681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971010F6-3E37-957B-D821-B9EF6EF9C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7D949171-A1E1-6B5A-DEDD-84D378E183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8B1EAECF-44D9-EC94-8559-883D10DE86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8319688-A142-E50B-89CF-3016E1543E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49BC865A-202B-61DA-D520-64FCC62050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6753A91C-8D87-611E-D125-72875A1C12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40" name="Freeform 5">
              <a:extLst>
                <a:ext uri="{FF2B5EF4-FFF2-40B4-BE49-F238E27FC236}">
                  <a16:creationId xmlns:a16="http://schemas.microsoft.com/office/drawing/2014/main" id="{DFC91D8F-10E2-DF8C-3F00-908A9F97D1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6">
              <a:extLst>
                <a:ext uri="{FF2B5EF4-FFF2-40B4-BE49-F238E27FC236}">
                  <a16:creationId xmlns:a16="http://schemas.microsoft.com/office/drawing/2014/main" id="{1265A0EB-28C1-4CF1-BECE-65E5B058E2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7">
              <a:extLst>
                <a:ext uri="{FF2B5EF4-FFF2-40B4-BE49-F238E27FC236}">
                  <a16:creationId xmlns:a16="http://schemas.microsoft.com/office/drawing/2014/main" id="{6EDB4B06-EE8E-6870-3A56-136CADBCE1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8">
              <a:extLst>
                <a:ext uri="{FF2B5EF4-FFF2-40B4-BE49-F238E27FC236}">
                  <a16:creationId xmlns:a16="http://schemas.microsoft.com/office/drawing/2014/main" id="{43011796-52DE-F8B5-301C-DBFACA8003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9">
              <a:extLst>
                <a:ext uri="{FF2B5EF4-FFF2-40B4-BE49-F238E27FC236}">
                  <a16:creationId xmlns:a16="http://schemas.microsoft.com/office/drawing/2014/main" id="{82435990-ADAD-EB19-1890-5748190F52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10">
              <a:extLst>
                <a:ext uri="{FF2B5EF4-FFF2-40B4-BE49-F238E27FC236}">
                  <a16:creationId xmlns:a16="http://schemas.microsoft.com/office/drawing/2014/main" id="{DE067375-0AC8-56C5-F6C2-B56F9E77D4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11">
              <a:extLst>
                <a:ext uri="{FF2B5EF4-FFF2-40B4-BE49-F238E27FC236}">
                  <a16:creationId xmlns:a16="http://schemas.microsoft.com/office/drawing/2014/main" id="{13EE903A-3565-6D5C-4D5B-063B566FAC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12">
              <a:extLst>
                <a:ext uri="{FF2B5EF4-FFF2-40B4-BE49-F238E27FC236}">
                  <a16:creationId xmlns:a16="http://schemas.microsoft.com/office/drawing/2014/main" id="{CA727238-1F5D-6E97-6EFB-3F4269766D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6AC48F08-6922-8E20-5700-528735A6D8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4">
              <a:extLst>
                <a:ext uri="{FF2B5EF4-FFF2-40B4-BE49-F238E27FC236}">
                  <a16:creationId xmlns:a16="http://schemas.microsoft.com/office/drawing/2014/main" id="{1DEEB959-EBE2-6B29-BB49-1DC29CE9F7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5">
              <a:extLst>
                <a:ext uri="{FF2B5EF4-FFF2-40B4-BE49-F238E27FC236}">
                  <a16:creationId xmlns:a16="http://schemas.microsoft.com/office/drawing/2014/main" id="{2C338EC1-57C2-E8FC-ED13-2C5C99FA7D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16">
              <a:extLst>
                <a:ext uri="{FF2B5EF4-FFF2-40B4-BE49-F238E27FC236}">
                  <a16:creationId xmlns:a16="http://schemas.microsoft.com/office/drawing/2014/main" id="{E4B96992-9C61-B24A-6AD0-7176B35FE1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17">
              <a:extLst>
                <a:ext uri="{FF2B5EF4-FFF2-40B4-BE49-F238E27FC236}">
                  <a16:creationId xmlns:a16="http://schemas.microsoft.com/office/drawing/2014/main" id="{FA4922FE-7DAE-7137-34A9-30F86CBCA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18">
              <a:extLst>
                <a:ext uri="{FF2B5EF4-FFF2-40B4-BE49-F238E27FC236}">
                  <a16:creationId xmlns:a16="http://schemas.microsoft.com/office/drawing/2014/main" id="{E2E343D2-392B-EB51-50C5-42D7E96B7C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19">
              <a:extLst>
                <a:ext uri="{FF2B5EF4-FFF2-40B4-BE49-F238E27FC236}">
                  <a16:creationId xmlns:a16="http://schemas.microsoft.com/office/drawing/2014/main" id="{A2EFCDA0-F309-BADE-C162-27A12500E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20">
              <a:extLst>
                <a:ext uri="{FF2B5EF4-FFF2-40B4-BE49-F238E27FC236}">
                  <a16:creationId xmlns:a16="http://schemas.microsoft.com/office/drawing/2014/main" id="{F8B4A015-8693-2419-F092-0356735AFC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21">
              <a:extLst>
                <a:ext uri="{FF2B5EF4-FFF2-40B4-BE49-F238E27FC236}">
                  <a16:creationId xmlns:a16="http://schemas.microsoft.com/office/drawing/2014/main" id="{2B381EED-05C2-039A-8DC9-4867C5615A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22">
              <a:extLst>
                <a:ext uri="{FF2B5EF4-FFF2-40B4-BE49-F238E27FC236}">
                  <a16:creationId xmlns:a16="http://schemas.microsoft.com/office/drawing/2014/main" id="{F0590E83-8A4A-D85B-BDAE-DE499BFE26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23">
              <a:extLst>
                <a:ext uri="{FF2B5EF4-FFF2-40B4-BE49-F238E27FC236}">
                  <a16:creationId xmlns:a16="http://schemas.microsoft.com/office/drawing/2014/main" id="{0FB882F3-EDE5-68CE-23F9-6AE14EDB7C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C1FCAEEF-83EE-45E7-74CF-99B567201F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2173916" y="2448612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2" name="Oval 32">
            <a:extLst>
              <a:ext uri="{FF2B5EF4-FFF2-40B4-BE49-F238E27FC236}">
                <a16:creationId xmlns:a16="http://schemas.microsoft.com/office/drawing/2014/main" id="{5746FB83-01F8-14B3-3806-C19AA26465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54579" y="691977"/>
            <a:ext cx="7761923" cy="5343064"/>
          </a:xfrm>
          <a:custGeom>
            <a:avLst/>
            <a:gdLst>
              <a:gd name="connsiteX0" fmla="*/ 0 w 6428838"/>
              <a:gd name="connsiteY0" fmla="*/ 2579031 h 5158062"/>
              <a:gd name="connsiteX1" fmla="*/ 3214419 w 6428838"/>
              <a:gd name="connsiteY1" fmla="*/ 0 h 5158062"/>
              <a:gd name="connsiteX2" fmla="*/ 6428838 w 6428838"/>
              <a:gd name="connsiteY2" fmla="*/ 2579031 h 5158062"/>
              <a:gd name="connsiteX3" fmla="*/ 3214419 w 6428838"/>
              <a:gd name="connsiteY3" fmla="*/ 5158062 h 5158062"/>
              <a:gd name="connsiteX4" fmla="*/ 0 w 6428838"/>
              <a:gd name="connsiteY4" fmla="*/ 2579031 h 5158062"/>
              <a:gd name="connsiteX0" fmla="*/ 3321 w 6432159"/>
              <a:gd name="connsiteY0" fmla="*/ 2647125 h 5226156"/>
              <a:gd name="connsiteX1" fmla="*/ 2789723 w 6432159"/>
              <a:gd name="connsiteY1" fmla="*/ 0 h 5226156"/>
              <a:gd name="connsiteX2" fmla="*/ 6432159 w 6432159"/>
              <a:gd name="connsiteY2" fmla="*/ 2647125 h 5226156"/>
              <a:gd name="connsiteX3" fmla="*/ 3217740 w 6432159"/>
              <a:gd name="connsiteY3" fmla="*/ 5226156 h 5226156"/>
              <a:gd name="connsiteX4" fmla="*/ 3321 w 6432159"/>
              <a:gd name="connsiteY4" fmla="*/ 2647125 h 5226156"/>
              <a:gd name="connsiteX0" fmla="*/ 1953 w 6566979"/>
              <a:gd name="connsiteY0" fmla="*/ 2695803 h 5226224"/>
              <a:gd name="connsiteX1" fmla="*/ 2924543 w 6566979"/>
              <a:gd name="connsiteY1" fmla="*/ 39 h 5226224"/>
              <a:gd name="connsiteX2" fmla="*/ 6566979 w 6566979"/>
              <a:gd name="connsiteY2" fmla="*/ 2647164 h 5226224"/>
              <a:gd name="connsiteX3" fmla="*/ 3352560 w 6566979"/>
              <a:gd name="connsiteY3" fmla="*/ 5226195 h 5226224"/>
              <a:gd name="connsiteX4" fmla="*/ 1953 w 6566979"/>
              <a:gd name="connsiteY4" fmla="*/ 2695803 h 5226224"/>
              <a:gd name="connsiteX0" fmla="*/ 8982 w 6574008"/>
              <a:gd name="connsiteY0" fmla="*/ 2695803 h 5226313"/>
              <a:gd name="connsiteX1" fmla="*/ 2931572 w 6574008"/>
              <a:gd name="connsiteY1" fmla="*/ 39 h 5226313"/>
              <a:gd name="connsiteX2" fmla="*/ 6574008 w 6574008"/>
              <a:gd name="connsiteY2" fmla="*/ 2647164 h 5226313"/>
              <a:gd name="connsiteX3" fmla="*/ 3359589 w 6574008"/>
              <a:gd name="connsiteY3" fmla="*/ 5226195 h 5226313"/>
              <a:gd name="connsiteX4" fmla="*/ 8982 w 6574008"/>
              <a:gd name="connsiteY4" fmla="*/ 2695803 h 5226313"/>
              <a:gd name="connsiteX0" fmla="*/ 11929 w 6576955"/>
              <a:gd name="connsiteY0" fmla="*/ 2695953 h 5226463"/>
              <a:gd name="connsiteX1" fmla="*/ 2934519 w 6576955"/>
              <a:gd name="connsiteY1" fmla="*/ 189 h 5226463"/>
              <a:gd name="connsiteX2" fmla="*/ 6576955 w 6576955"/>
              <a:gd name="connsiteY2" fmla="*/ 2647314 h 5226463"/>
              <a:gd name="connsiteX3" fmla="*/ 3362536 w 6576955"/>
              <a:gd name="connsiteY3" fmla="*/ 5226345 h 5226463"/>
              <a:gd name="connsiteX4" fmla="*/ 11929 w 6576955"/>
              <a:gd name="connsiteY4" fmla="*/ 2695953 h 5226463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92159"/>
              <a:gd name="connsiteX1" fmla="*/ 2931852 w 6963394"/>
              <a:gd name="connsiteY1" fmla="*/ 10033 h 5292159"/>
              <a:gd name="connsiteX2" fmla="*/ 6963394 w 6963394"/>
              <a:gd name="connsiteY2" fmla="*/ 3318639 h 5292159"/>
              <a:gd name="connsiteX3" fmla="*/ 3359869 w 6963394"/>
              <a:gd name="connsiteY3" fmla="*/ 5236189 h 5292159"/>
              <a:gd name="connsiteX4" fmla="*/ 9262 w 6963394"/>
              <a:gd name="connsiteY4" fmla="*/ 2705797 h 5292159"/>
              <a:gd name="connsiteX0" fmla="*/ 9262 w 6963394"/>
              <a:gd name="connsiteY0" fmla="*/ 2705797 h 5259961"/>
              <a:gd name="connsiteX1" fmla="*/ 2931852 w 6963394"/>
              <a:gd name="connsiteY1" fmla="*/ 10033 h 5259961"/>
              <a:gd name="connsiteX2" fmla="*/ 6963394 w 6963394"/>
              <a:gd name="connsiteY2" fmla="*/ 3318639 h 5259961"/>
              <a:gd name="connsiteX3" fmla="*/ 3359869 w 6963394"/>
              <a:gd name="connsiteY3" fmla="*/ 5236189 h 5259961"/>
              <a:gd name="connsiteX4" fmla="*/ 9262 w 6963394"/>
              <a:gd name="connsiteY4" fmla="*/ 2705797 h 5259961"/>
              <a:gd name="connsiteX0" fmla="*/ 9557 w 7352795"/>
              <a:gd name="connsiteY0" fmla="*/ 2707501 h 5252013"/>
              <a:gd name="connsiteX1" fmla="*/ 2932147 w 7352795"/>
              <a:gd name="connsiteY1" fmla="*/ 11737 h 5252013"/>
              <a:gd name="connsiteX2" fmla="*/ 7352795 w 7352795"/>
              <a:gd name="connsiteY2" fmla="*/ 3378709 h 5252013"/>
              <a:gd name="connsiteX3" fmla="*/ 3360164 w 7352795"/>
              <a:gd name="connsiteY3" fmla="*/ 5237893 h 5252013"/>
              <a:gd name="connsiteX4" fmla="*/ 9557 w 7352795"/>
              <a:gd name="connsiteY4" fmla="*/ 2707501 h 5252013"/>
              <a:gd name="connsiteX0" fmla="*/ 8078 w 7789061"/>
              <a:gd name="connsiteY0" fmla="*/ 2744796 h 5249051"/>
              <a:gd name="connsiteX1" fmla="*/ 3368413 w 7789061"/>
              <a:gd name="connsiteY1" fmla="*/ 10121 h 5249051"/>
              <a:gd name="connsiteX2" fmla="*/ 7789061 w 7789061"/>
              <a:gd name="connsiteY2" fmla="*/ 3377093 h 5249051"/>
              <a:gd name="connsiteX3" fmla="*/ 3796430 w 7789061"/>
              <a:gd name="connsiteY3" fmla="*/ 5236277 h 5249051"/>
              <a:gd name="connsiteX4" fmla="*/ 8078 w 7789061"/>
              <a:gd name="connsiteY4" fmla="*/ 2744796 h 5249051"/>
              <a:gd name="connsiteX0" fmla="*/ 8078 w 7789061"/>
              <a:gd name="connsiteY0" fmla="*/ 2744796 h 5271741"/>
              <a:gd name="connsiteX1" fmla="*/ 3368413 w 7789061"/>
              <a:gd name="connsiteY1" fmla="*/ 10121 h 5271741"/>
              <a:gd name="connsiteX2" fmla="*/ 7789061 w 7789061"/>
              <a:gd name="connsiteY2" fmla="*/ 3377093 h 5271741"/>
              <a:gd name="connsiteX3" fmla="*/ 3796430 w 7789061"/>
              <a:gd name="connsiteY3" fmla="*/ 5236277 h 5271741"/>
              <a:gd name="connsiteX4" fmla="*/ 8078 w 7789061"/>
              <a:gd name="connsiteY4" fmla="*/ 2744796 h 5271741"/>
              <a:gd name="connsiteX0" fmla="*/ 1055 w 7782038"/>
              <a:gd name="connsiteY0" fmla="*/ 2738806 h 5438018"/>
              <a:gd name="connsiteX1" fmla="*/ 3361390 w 7782038"/>
              <a:gd name="connsiteY1" fmla="*/ 4131 h 5438018"/>
              <a:gd name="connsiteX2" fmla="*/ 7782038 w 7782038"/>
              <a:gd name="connsiteY2" fmla="*/ 3371103 h 5438018"/>
              <a:gd name="connsiteX3" fmla="*/ 3692130 w 7782038"/>
              <a:gd name="connsiteY3" fmla="*/ 5415113 h 5438018"/>
              <a:gd name="connsiteX4" fmla="*/ 1055 w 7782038"/>
              <a:gd name="connsiteY4" fmla="*/ 2738806 h 5438018"/>
              <a:gd name="connsiteX0" fmla="*/ 28883 w 7809866"/>
              <a:gd name="connsiteY0" fmla="*/ 2742147 h 5441359"/>
              <a:gd name="connsiteX1" fmla="*/ 3389218 w 7809866"/>
              <a:gd name="connsiteY1" fmla="*/ 7472 h 5441359"/>
              <a:gd name="connsiteX2" fmla="*/ 7809866 w 7809866"/>
              <a:gd name="connsiteY2" fmla="*/ 3374444 h 5441359"/>
              <a:gd name="connsiteX3" fmla="*/ 3719958 w 7809866"/>
              <a:gd name="connsiteY3" fmla="*/ 5418454 h 5441359"/>
              <a:gd name="connsiteX4" fmla="*/ 28883 w 7809866"/>
              <a:gd name="connsiteY4" fmla="*/ 2742147 h 5441359"/>
              <a:gd name="connsiteX0" fmla="*/ 36549 w 7817532"/>
              <a:gd name="connsiteY0" fmla="*/ 2751085 h 5450297"/>
              <a:gd name="connsiteX1" fmla="*/ 3396884 w 7817532"/>
              <a:gd name="connsiteY1" fmla="*/ 16410 h 5450297"/>
              <a:gd name="connsiteX2" fmla="*/ 7817532 w 7817532"/>
              <a:gd name="connsiteY2" fmla="*/ 3383382 h 5450297"/>
              <a:gd name="connsiteX3" fmla="*/ 3727624 w 7817532"/>
              <a:gd name="connsiteY3" fmla="*/ 5427392 h 5450297"/>
              <a:gd name="connsiteX4" fmla="*/ 36549 w 7817532"/>
              <a:gd name="connsiteY4" fmla="*/ 2751085 h 545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7532" h="5450297">
                <a:moveTo>
                  <a:pt x="36549" y="2751085"/>
                </a:moveTo>
                <a:cubicBezTo>
                  <a:pt x="-281221" y="925127"/>
                  <a:pt x="1526121" y="-147339"/>
                  <a:pt x="3396884" y="16410"/>
                </a:cubicBezTo>
                <a:cubicBezTo>
                  <a:pt x="5267647" y="180159"/>
                  <a:pt x="7817532" y="1453184"/>
                  <a:pt x="7817532" y="3383382"/>
                </a:cubicBezTo>
                <a:cubicBezTo>
                  <a:pt x="7700800" y="5342763"/>
                  <a:pt x="5024455" y="5532775"/>
                  <a:pt x="3727624" y="5427392"/>
                </a:cubicBezTo>
                <a:cubicBezTo>
                  <a:pt x="2430794" y="5322009"/>
                  <a:pt x="354319" y="4577043"/>
                  <a:pt x="36549" y="2751085"/>
                </a:cubicBezTo>
                <a:close/>
              </a:path>
            </a:pathLst>
          </a:custGeom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16803A-A715-60A6-760F-657085CB0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8710" y="1698859"/>
            <a:ext cx="6959446" cy="1662475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hr-HR" sz="4800" b="1" dirty="0">
                <a:solidFill>
                  <a:schemeClr val="tx1"/>
                </a:solidFill>
              </a:rPr>
              <a:t>Obrada p</a:t>
            </a:r>
            <a:r>
              <a:rPr lang="en-US" sz="4800" b="1" dirty="0" err="1">
                <a:solidFill>
                  <a:schemeClr val="tx1"/>
                </a:solidFill>
              </a:rPr>
              <a:t>rirodn</a:t>
            </a:r>
            <a:r>
              <a:rPr lang="hr-HR" sz="4800" b="1" dirty="0" err="1">
                <a:solidFill>
                  <a:schemeClr val="tx1"/>
                </a:solidFill>
              </a:rPr>
              <a:t>og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err="1">
                <a:solidFill>
                  <a:schemeClr val="tx1"/>
                </a:solidFill>
              </a:rPr>
              <a:t>jezika</a:t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738EE-0E9C-9425-B165-E83866D85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5449" y="3288138"/>
            <a:ext cx="5473165" cy="1995527"/>
          </a:xfrm>
        </p:spPr>
        <p:txBody>
          <a:bodyPr vert="horz" lIns="91440" tIns="0" rIns="91440" bIns="45720" rtlCol="0"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2000" dirty="0"/>
              <a:t>U </a:t>
            </a:r>
            <a:r>
              <a:rPr lang="en-US" sz="2000" dirty="0" err="1"/>
              <a:t>području</a:t>
            </a:r>
            <a:r>
              <a:rPr lang="en-US" sz="2000" dirty="0"/>
              <a:t> </a:t>
            </a:r>
            <a:r>
              <a:rPr lang="en-US" sz="2000" dirty="0" err="1"/>
              <a:t>obrade</a:t>
            </a:r>
            <a:r>
              <a:rPr lang="en-US" sz="2000" dirty="0"/>
              <a:t> </a:t>
            </a:r>
            <a:r>
              <a:rPr lang="en-US" sz="2000" dirty="0" err="1"/>
              <a:t>prirodnog</a:t>
            </a:r>
            <a:r>
              <a:rPr lang="en-US" sz="2000" dirty="0"/>
              <a:t> </a:t>
            </a:r>
            <a:r>
              <a:rPr lang="en-US" sz="2000" dirty="0" err="1"/>
              <a:t>jezika</a:t>
            </a:r>
            <a:r>
              <a:rPr lang="en-US" sz="2000" dirty="0"/>
              <a:t> </a:t>
            </a:r>
            <a:r>
              <a:rPr lang="en-US" sz="2000" dirty="0" err="1"/>
              <a:t>matematičari</a:t>
            </a:r>
            <a:r>
              <a:rPr lang="en-US" sz="2000" dirty="0"/>
              <a:t> “</a:t>
            </a:r>
            <a:r>
              <a:rPr lang="en-US" sz="2000" dirty="0" err="1"/>
              <a:t>pomažu</a:t>
            </a:r>
            <a:r>
              <a:rPr lang="en-US" sz="2000" dirty="0"/>
              <a:t>” </a:t>
            </a:r>
            <a:r>
              <a:rPr lang="en-US" sz="2000" dirty="0" err="1"/>
              <a:t>računalima</a:t>
            </a:r>
            <a:r>
              <a:rPr lang="en-US" sz="2000" dirty="0"/>
              <a:t> </a:t>
            </a:r>
            <a:r>
              <a:rPr lang="en-US" sz="2000" dirty="0" err="1"/>
              <a:t>pišući</a:t>
            </a:r>
            <a:r>
              <a:rPr lang="en-US" sz="2000" dirty="0"/>
              <a:t> </a:t>
            </a:r>
            <a:r>
              <a:rPr lang="en-US" sz="2000" dirty="0" err="1"/>
              <a:t>algoritme</a:t>
            </a:r>
            <a:r>
              <a:rPr lang="en-US" sz="2000" dirty="0"/>
              <a:t> </a:t>
            </a:r>
            <a:r>
              <a:rPr lang="en-US" sz="2000" dirty="0" err="1"/>
              <a:t>kako</a:t>
            </a:r>
            <a:r>
              <a:rPr lang="en-US" sz="2000" dirty="0"/>
              <a:t> bi </a:t>
            </a:r>
            <a:r>
              <a:rPr lang="en-US" sz="2000" dirty="0" err="1"/>
              <a:t>računala</a:t>
            </a:r>
            <a:r>
              <a:rPr lang="en-US" sz="2000" dirty="0"/>
              <a:t> “</a:t>
            </a:r>
            <a:r>
              <a:rPr lang="en-US" sz="2000" dirty="0" err="1"/>
              <a:t>razumjela</a:t>
            </a:r>
            <a:r>
              <a:rPr lang="en-US" sz="2000" dirty="0"/>
              <a:t>” </a:t>
            </a:r>
            <a:r>
              <a:rPr lang="en-US" sz="2000" dirty="0" err="1"/>
              <a:t>pisani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izgovoreni</a:t>
            </a:r>
            <a:r>
              <a:rPr lang="en-US" sz="2000" dirty="0"/>
              <a:t> </a:t>
            </a:r>
            <a:r>
              <a:rPr lang="en-US" sz="2000" dirty="0" err="1"/>
              <a:t>tekst</a:t>
            </a:r>
            <a:r>
              <a:rPr lang="en-US" sz="2000" dirty="0"/>
              <a:t>. Na taj </a:t>
            </a:r>
            <a:r>
              <a:rPr lang="en-US" sz="2000" dirty="0" err="1"/>
              <a:t>način</a:t>
            </a:r>
            <a:r>
              <a:rPr lang="en-US" sz="2000" dirty="0"/>
              <a:t> </a:t>
            </a:r>
            <a:r>
              <a:rPr lang="en-US" sz="2000" dirty="0" err="1"/>
              <a:t>algoritmi</a:t>
            </a:r>
            <a:r>
              <a:rPr lang="en-US" sz="2000" dirty="0"/>
              <a:t> </a:t>
            </a:r>
            <a:r>
              <a:rPr lang="en-US" sz="2000" dirty="0" err="1"/>
              <a:t>mogu</a:t>
            </a:r>
            <a:r>
              <a:rPr lang="en-US" sz="2000" dirty="0"/>
              <a:t> </a:t>
            </a:r>
            <a:r>
              <a:rPr lang="en-US" sz="2000" dirty="0" err="1"/>
              <a:t>prevesti</a:t>
            </a:r>
            <a:r>
              <a:rPr lang="en-US" sz="2000" dirty="0"/>
              <a:t> </a:t>
            </a:r>
            <a:r>
              <a:rPr lang="en-US" sz="2000" dirty="0" err="1"/>
              <a:t>tekst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izabrani</a:t>
            </a:r>
            <a:r>
              <a:rPr lang="en-US" sz="2000" dirty="0"/>
              <a:t> </a:t>
            </a:r>
            <a:r>
              <a:rPr lang="en-US" sz="2000" dirty="0" err="1"/>
              <a:t>jezik</a:t>
            </a:r>
            <a:r>
              <a:rPr lang="en-US" sz="2000" dirty="0"/>
              <a:t>, </a:t>
            </a:r>
            <a:r>
              <a:rPr lang="en-US" sz="2000" dirty="0" err="1"/>
              <a:t>nadopunjavati</a:t>
            </a:r>
            <a:r>
              <a:rPr lang="en-US" sz="2000" dirty="0"/>
              <a:t> </a:t>
            </a:r>
            <a:r>
              <a:rPr lang="en-US" sz="2000" dirty="0" err="1"/>
              <a:t>rečenicu</a:t>
            </a:r>
            <a:r>
              <a:rPr lang="en-US" sz="2000" dirty="0"/>
              <a:t> </a:t>
            </a:r>
            <a:r>
              <a:rPr lang="en-US" sz="2000" dirty="0" err="1"/>
              <a:t>sljedećom</a:t>
            </a:r>
            <a:r>
              <a:rPr lang="en-US" sz="2000" dirty="0"/>
              <a:t> </a:t>
            </a:r>
            <a:r>
              <a:rPr lang="en-US" sz="2000" dirty="0" err="1"/>
              <a:t>riječi</a:t>
            </a:r>
            <a:r>
              <a:rPr lang="en-US" sz="2000" dirty="0"/>
              <a:t>, </a:t>
            </a:r>
            <a:r>
              <a:rPr lang="en-US" sz="2000" dirty="0" err="1"/>
              <a:t>određivati</a:t>
            </a:r>
            <a:r>
              <a:rPr lang="en-US" sz="2000" dirty="0"/>
              <a:t> sentiment </a:t>
            </a:r>
            <a:r>
              <a:rPr lang="en-US" sz="2000" dirty="0" err="1"/>
              <a:t>teksta</a:t>
            </a:r>
            <a:r>
              <a:rPr lang="en-US" sz="2000" dirty="0"/>
              <a:t>, …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A06C76-1D66-F2F4-62A6-EE31B718C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FDF98CC-160E-494C-8C3C-8CDC5FA257DE}" type="slidenum">
              <a:rPr lang="en-US"/>
              <a:pPr>
                <a:spcAft>
                  <a:spcPts val="600"/>
                </a:spcAft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40018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73B6BF-59C9-8557-138E-75DFBBB2F4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330AC1A6-C4FC-5A06-74D3-E2A359F903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31490C49-52CE-2680-0674-0A817AC809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27DD141A-0F60-4E17-5F66-E1F941B98F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9CFC5CC6-983F-F7FF-CCF6-00D645B246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45F2B5B0-E855-9A46-957E-7D7FBE067C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091C9B30-B19D-F079-7994-9C200EFF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E24AD6C2-F5CA-B03C-3D18-DF577E6DD1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95920AC6-E7B0-4430-B636-F2E319EA1E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EE1B640C-FF84-E688-97F5-3600840DE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92CCBA01-BF06-3E94-EE96-30FDC8392A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150ED146-F267-F0A3-DEFB-394C2EE0C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8567EC13-E2C7-61CB-B2B6-B26C249337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FEA88B96-575D-E849-31FC-8146A23A62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FEB17DB8-DBBD-CAC4-F24A-E72D924193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B90EB24D-3BF0-1FB8-9F98-7B7F6575E6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3F111764-0C38-E645-F485-FF5CB1926B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0CE5C056-8174-60D5-4BAC-DC39FA6D49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AE9ECAD9-9154-6417-A801-D77B7E0E59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3DB92E15-4E1E-5C33-F489-5710DA602F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2043DB8D-C789-1542-6DE8-3C5BEC2260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3226E28-065F-1A48-2F0D-336E9ABE0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F126C6FE-9A46-9BC9-A787-8E31E0395E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3E3C5B51-FDEA-A86E-39EB-7B9804BB4F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79B58590-30DD-D6EF-540D-340964CD90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BD8671A5-D3BC-0A4B-E89F-C0052CFDCE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5D3BDE64-D5AB-CC69-34E0-1020B43F9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40" name="Freeform 5">
              <a:extLst>
                <a:ext uri="{FF2B5EF4-FFF2-40B4-BE49-F238E27FC236}">
                  <a16:creationId xmlns:a16="http://schemas.microsoft.com/office/drawing/2014/main" id="{52D8946C-EA0B-B2F2-2C78-ADAE4D29AF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6">
              <a:extLst>
                <a:ext uri="{FF2B5EF4-FFF2-40B4-BE49-F238E27FC236}">
                  <a16:creationId xmlns:a16="http://schemas.microsoft.com/office/drawing/2014/main" id="{75DC32A7-331A-3F87-4853-954A9EB578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7">
              <a:extLst>
                <a:ext uri="{FF2B5EF4-FFF2-40B4-BE49-F238E27FC236}">
                  <a16:creationId xmlns:a16="http://schemas.microsoft.com/office/drawing/2014/main" id="{43EB3C70-FEC7-F4E4-8AE4-46B3E0390D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8">
              <a:extLst>
                <a:ext uri="{FF2B5EF4-FFF2-40B4-BE49-F238E27FC236}">
                  <a16:creationId xmlns:a16="http://schemas.microsoft.com/office/drawing/2014/main" id="{582BA27F-85BC-F191-6BEC-3F4C92CBC5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9">
              <a:extLst>
                <a:ext uri="{FF2B5EF4-FFF2-40B4-BE49-F238E27FC236}">
                  <a16:creationId xmlns:a16="http://schemas.microsoft.com/office/drawing/2014/main" id="{3F9A157A-A941-12D8-BDB3-D39F6A0FF0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10">
              <a:extLst>
                <a:ext uri="{FF2B5EF4-FFF2-40B4-BE49-F238E27FC236}">
                  <a16:creationId xmlns:a16="http://schemas.microsoft.com/office/drawing/2014/main" id="{D2DCCBE6-EF36-9795-38F5-19900EF38B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11">
              <a:extLst>
                <a:ext uri="{FF2B5EF4-FFF2-40B4-BE49-F238E27FC236}">
                  <a16:creationId xmlns:a16="http://schemas.microsoft.com/office/drawing/2014/main" id="{097CDCAE-1F35-C07C-06B6-B7951CB04C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12">
              <a:extLst>
                <a:ext uri="{FF2B5EF4-FFF2-40B4-BE49-F238E27FC236}">
                  <a16:creationId xmlns:a16="http://schemas.microsoft.com/office/drawing/2014/main" id="{AE2DF433-BA42-2F89-E95B-0117180EDE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193D109B-D107-74A5-AF9A-63085308D2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4">
              <a:extLst>
                <a:ext uri="{FF2B5EF4-FFF2-40B4-BE49-F238E27FC236}">
                  <a16:creationId xmlns:a16="http://schemas.microsoft.com/office/drawing/2014/main" id="{AC1D9443-58A9-6551-C5E7-D761C9C102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5">
              <a:extLst>
                <a:ext uri="{FF2B5EF4-FFF2-40B4-BE49-F238E27FC236}">
                  <a16:creationId xmlns:a16="http://schemas.microsoft.com/office/drawing/2014/main" id="{55B8CD8B-C441-4128-103D-D4559F1C22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16">
              <a:extLst>
                <a:ext uri="{FF2B5EF4-FFF2-40B4-BE49-F238E27FC236}">
                  <a16:creationId xmlns:a16="http://schemas.microsoft.com/office/drawing/2014/main" id="{6D126554-28AE-E15D-B17A-B33A0A873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17">
              <a:extLst>
                <a:ext uri="{FF2B5EF4-FFF2-40B4-BE49-F238E27FC236}">
                  <a16:creationId xmlns:a16="http://schemas.microsoft.com/office/drawing/2014/main" id="{8E94A8B1-08BA-A2AD-74FB-C0DBDA833A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18">
              <a:extLst>
                <a:ext uri="{FF2B5EF4-FFF2-40B4-BE49-F238E27FC236}">
                  <a16:creationId xmlns:a16="http://schemas.microsoft.com/office/drawing/2014/main" id="{C3D49C61-D16C-70CC-F744-C3918711FE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19">
              <a:extLst>
                <a:ext uri="{FF2B5EF4-FFF2-40B4-BE49-F238E27FC236}">
                  <a16:creationId xmlns:a16="http://schemas.microsoft.com/office/drawing/2014/main" id="{81EA67D5-7E58-F98F-07D6-182FD2DD7E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20">
              <a:extLst>
                <a:ext uri="{FF2B5EF4-FFF2-40B4-BE49-F238E27FC236}">
                  <a16:creationId xmlns:a16="http://schemas.microsoft.com/office/drawing/2014/main" id="{2EB15DA8-9DA6-12EF-FA96-FC29269803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21">
              <a:extLst>
                <a:ext uri="{FF2B5EF4-FFF2-40B4-BE49-F238E27FC236}">
                  <a16:creationId xmlns:a16="http://schemas.microsoft.com/office/drawing/2014/main" id="{FD809F71-A907-6AD4-528A-5E5487BE5A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22">
              <a:extLst>
                <a:ext uri="{FF2B5EF4-FFF2-40B4-BE49-F238E27FC236}">
                  <a16:creationId xmlns:a16="http://schemas.microsoft.com/office/drawing/2014/main" id="{4759708B-FED5-21BB-EC55-00A2BB9519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23">
              <a:extLst>
                <a:ext uri="{FF2B5EF4-FFF2-40B4-BE49-F238E27FC236}">
                  <a16:creationId xmlns:a16="http://schemas.microsoft.com/office/drawing/2014/main" id="{2218ABBC-D467-7C60-76A6-3FD85801DA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2B6643F9-B272-31A0-24E7-B655B186A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2173916" y="2448612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2" name="Oval 32">
            <a:extLst>
              <a:ext uri="{FF2B5EF4-FFF2-40B4-BE49-F238E27FC236}">
                <a16:creationId xmlns:a16="http://schemas.microsoft.com/office/drawing/2014/main" id="{D06DB93E-8416-697F-3FB6-4DD08275B0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54579" y="691977"/>
            <a:ext cx="7761923" cy="5343064"/>
          </a:xfrm>
          <a:custGeom>
            <a:avLst/>
            <a:gdLst>
              <a:gd name="connsiteX0" fmla="*/ 0 w 6428838"/>
              <a:gd name="connsiteY0" fmla="*/ 2579031 h 5158062"/>
              <a:gd name="connsiteX1" fmla="*/ 3214419 w 6428838"/>
              <a:gd name="connsiteY1" fmla="*/ 0 h 5158062"/>
              <a:gd name="connsiteX2" fmla="*/ 6428838 w 6428838"/>
              <a:gd name="connsiteY2" fmla="*/ 2579031 h 5158062"/>
              <a:gd name="connsiteX3" fmla="*/ 3214419 w 6428838"/>
              <a:gd name="connsiteY3" fmla="*/ 5158062 h 5158062"/>
              <a:gd name="connsiteX4" fmla="*/ 0 w 6428838"/>
              <a:gd name="connsiteY4" fmla="*/ 2579031 h 5158062"/>
              <a:gd name="connsiteX0" fmla="*/ 3321 w 6432159"/>
              <a:gd name="connsiteY0" fmla="*/ 2647125 h 5226156"/>
              <a:gd name="connsiteX1" fmla="*/ 2789723 w 6432159"/>
              <a:gd name="connsiteY1" fmla="*/ 0 h 5226156"/>
              <a:gd name="connsiteX2" fmla="*/ 6432159 w 6432159"/>
              <a:gd name="connsiteY2" fmla="*/ 2647125 h 5226156"/>
              <a:gd name="connsiteX3" fmla="*/ 3217740 w 6432159"/>
              <a:gd name="connsiteY3" fmla="*/ 5226156 h 5226156"/>
              <a:gd name="connsiteX4" fmla="*/ 3321 w 6432159"/>
              <a:gd name="connsiteY4" fmla="*/ 2647125 h 5226156"/>
              <a:gd name="connsiteX0" fmla="*/ 1953 w 6566979"/>
              <a:gd name="connsiteY0" fmla="*/ 2695803 h 5226224"/>
              <a:gd name="connsiteX1" fmla="*/ 2924543 w 6566979"/>
              <a:gd name="connsiteY1" fmla="*/ 39 h 5226224"/>
              <a:gd name="connsiteX2" fmla="*/ 6566979 w 6566979"/>
              <a:gd name="connsiteY2" fmla="*/ 2647164 h 5226224"/>
              <a:gd name="connsiteX3" fmla="*/ 3352560 w 6566979"/>
              <a:gd name="connsiteY3" fmla="*/ 5226195 h 5226224"/>
              <a:gd name="connsiteX4" fmla="*/ 1953 w 6566979"/>
              <a:gd name="connsiteY4" fmla="*/ 2695803 h 5226224"/>
              <a:gd name="connsiteX0" fmla="*/ 8982 w 6574008"/>
              <a:gd name="connsiteY0" fmla="*/ 2695803 h 5226313"/>
              <a:gd name="connsiteX1" fmla="*/ 2931572 w 6574008"/>
              <a:gd name="connsiteY1" fmla="*/ 39 h 5226313"/>
              <a:gd name="connsiteX2" fmla="*/ 6574008 w 6574008"/>
              <a:gd name="connsiteY2" fmla="*/ 2647164 h 5226313"/>
              <a:gd name="connsiteX3" fmla="*/ 3359589 w 6574008"/>
              <a:gd name="connsiteY3" fmla="*/ 5226195 h 5226313"/>
              <a:gd name="connsiteX4" fmla="*/ 8982 w 6574008"/>
              <a:gd name="connsiteY4" fmla="*/ 2695803 h 5226313"/>
              <a:gd name="connsiteX0" fmla="*/ 11929 w 6576955"/>
              <a:gd name="connsiteY0" fmla="*/ 2695953 h 5226463"/>
              <a:gd name="connsiteX1" fmla="*/ 2934519 w 6576955"/>
              <a:gd name="connsiteY1" fmla="*/ 189 h 5226463"/>
              <a:gd name="connsiteX2" fmla="*/ 6576955 w 6576955"/>
              <a:gd name="connsiteY2" fmla="*/ 2647314 h 5226463"/>
              <a:gd name="connsiteX3" fmla="*/ 3362536 w 6576955"/>
              <a:gd name="connsiteY3" fmla="*/ 5226345 h 5226463"/>
              <a:gd name="connsiteX4" fmla="*/ 11929 w 6576955"/>
              <a:gd name="connsiteY4" fmla="*/ 2695953 h 5226463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92159"/>
              <a:gd name="connsiteX1" fmla="*/ 2931852 w 6963394"/>
              <a:gd name="connsiteY1" fmla="*/ 10033 h 5292159"/>
              <a:gd name="connsiteX2" fmla="*/ 6963394 w 6963394"/>
              <a:gd name="connsiteY2" fmla="*/ 3318639 h 5292159"/>
              <a:gd name="connsiteX3" fmla="*/ 3359869 w 6963394"/>
              <a:gd name="connsiteY3" fmla="*/ 5236189 h 5292159"/>
              <a:gd name="connsiteX4" fmla="*/ 9262 w 6963394"/>
              <a:gd name="connsiteY4" fmla="*/ 2705797 h 5292159"/>
              <a:gd name="connsiteX0" fmla="*/ 9262 w 6963394"/>
              <a:gd name="connsiteY0" fmla="*/ 2705797 h 5259961"/>
              <a:gd name="connsiteX1" fmla="*/ 2931852 w 6963394"/>
              <a:gd name="connsiteY1" fmla="*/ 10033 h 5259961"/>
              <a:gd name="connsiteX2" fmla="*/ 6963394 w 6963394"/>
              <a:gd name="connsiteY2" fmla="*/ 3318639 h 5259961"/>
              <a:gd name="connsiteX3" fmla="*/ 3359869 w 6963394"/>
              <a:gd name="connsiteY3" fmla="*/ 5236189 h 5259961"/>
              <a:gd name="connsiteX4" fmla="*/ 9262 w 6963394"/>
              <a:gd name="connsiteY4" fmla="*/ 2705797 h 5259961"/>
              <a:gd name="connsiteX0" fmla="*/ 9557 w 7352795"/>
              <a:gd name="connsiteY0" fmla="*/ 2707501 h 5252013"/>
              <a:gd name="connsiteX1" fmla="*/ 2932147 w 7352795"/>
              <a:gd name="connsiteY1" fmla="*/ 11737 h 5252013"/>
              <a:gd name="connsiteX2" fmla="*/ 7352795 w 7352795"/>
              <a:gd name="connsiteY2" fmla="*/ 3378709 h 5252013"/>
              <a:gd name="connsiteX3" fmla="*/ 3360164 w 7352795"/>
              <a:gd name="connsiteY3" fmla="*/ 5237893 h 5252013"/>
              <a:gd name="connsiteX4" fmla="*/ 9557 w 7352795"/>
              <a:gd name="connsiteY4" fmla="*/ 2707501 h 5252013"/>
              <a:gd name="connsiteX0" fmla="*/ 8078 w 7789061"/>
              <a:gd name="connsiteY0" fmla="*/ 2744796 h 5249051"/>
              <a:gd name="connsiteX1" fmla="*/ 3368413 w 7789061"/>
              <a:gd name="connsiteY1" fmla="*/ 10121 h 5249051"/>
              <a:gd name="connsiteX2" fmla="*/ 7789061 w 7789061"/>
              <a:gd name="connsiteY2" fmla="*/ 3377093 h 5249051"/>
              <a:gd name="connsiteX3" fmla="*/ 3796430 w 7789061"/>
              <a:gd name="connsiteY3" fmla="*/ 5236277 h 5249051"/>
              <a:gd name="connsiteX4" fmla="*/ 8078 w 7789061"/>
              <a:gd name="connsiteY4" fmla="*/ 2744796 h 5249051"/>
              <a:gd name="connsiteX0" fmla="*/ 8078 w 7789061"/>
              <a:gd name="connsiteY0" fmla="*/ 2744796 h 5271741"/>
              <a:gd name="connsiteX1" fmla="*/ 3368413 w 7789061"/>
              <a:gd name="connsiteY1" fmla="*/ 10121 h 5271741"/>
              <a:gd name="connsiteX2" fmla="*/ 7789061 w 7789061"/>
              <a:gd name="connsiteY2" fmla="*/ 3377093 h 5271741"/>
              <a:gd name="connsiteX3" fmla="*/ 3796430 w 7789061"/>
              <a:gd name="connsiteY3" fmla="*/ 5236277 h 5271741"/>
              <a:gd name="connsiteX4" fmla="*/ 8078 w 7789061"/>
              <a:gd name="connsiteY4" fmla="*/ 2744796 h 5271741"/>
              <a:gd name="connsiteX0" fmla="*/ 1055 w 7782038"/>
              <a:gd name="connsiteY0" fmla="*/ 2738806 h 5438018"/>
              <a:gd name="connsiteX1" fmla="*/ 3361390 w 7782038"/>
              <a:gd name="connsiteY1" fmla="*/ 4131 h 5438018"/>
              <a:gd name="connsiteX2" fmla="*/ 7782038 w 7782038"/>
              <a:gd name="connsiteY2" fmla="*/ 3371103 h 5438018"/>
              <a:gd name="connsiteX3" fmla="*/ 3692130 w 7782038"/>
              <a:gd name="connsiteY3" fmla="*/ 5415113 h 5438018"/>
              <a:gd name="connsiteX4" fmla="*/ 1055 w 7782038"/>
              <a:gd name="connsiteY4" fmla="*/ 2738806 h 5438018"/>
              <a:gd name="connsiteX0" fmla="*/ 28883 w 7809866"/>
              <a:gd name="connsiteY0" fmla="*/ 2742147 h 5441359"/>
              <a:gd name="connsiteX1" fmla="*/ 3389218 w 7809866"/>
              <a:gd name="connsiteY1" fmla="*/ 7472 h 5441359"/>
              <a:gd name="connsiteX2" fmla="*/ 7809866 w 7809866"/>
              <a:gd name="connsiteY2" fmla="*/ 3374444 h 5441359"/>
              <a:gd name="connsiteX3" fmla="*/ 3719958 w 7809866"/>
              <a:gd name="connsiteY3" fmla="*/ 5418454 h 5441359"/>
              <a:gd name="connsiteX4" fmla="*/ 28883 w 7809866"/>
              <a:gd name="connsiteY4" fmla="*/ 2742147 h 5441359"/>
              <a:gd name="connsiteX0" fmla="*/ 36549 w 7817532"/>
              <a:gd name="connsiteY0" fmla="*/ 2751085 h 5450297"/>
              <a:gd name="connsiteX1" fmla="*/ 3396884 w 7817532"/>
              <a:gd name="connsiteY1" fmla="*/ 16410 h 5450297"/>
              <a:gd name="connsiteX2" fmla="*/ 7817532 w 7817532"/>
              <a:gd name="connsiteY2" fmla="*/ 3383382 h 5450297"/>
              <a:gd name="connsiteX3" fmla="*/ 3727624 w 7817532"/>
              <a:gd name="connsiteY3" fmla="*/ 5427392 h 5450297"/>
              <a:gd name="connsiteX4" fmla="*/ 36549 w 7817532"/>
              <a:gd name="connsiteY4" fmla="*/ 2751085 h 545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7532" h="5450297">
                <a:moveTo>
                  <a:pt x="36549" y="2751085"/>
                </a:moveTo>
                <a:cubicBezTo>
                  <a:pt x="-281221" y="925127"/>
                  <a:pt x="1526121" y="-147339"/>
                  <a:pt x="3396884" y="16410"/>
                </a:cubicBezTo>
                <a:cubicBezTo>
                  <a:pt x="5267647" y="180159"/>
                  <a:pt x="7817532" y="1453184"/>
                  <a:pt x="7817532" y="3383382"/>
                </a:cubicBezTo>
                <a:cubicBezTo>
                  <a:pt x="7700800" y="5342763"/>
                  <a:pt x="5024455" y="5532775"/>
                  <a:pt x="3727624" y="5427392"/>
                </a:cubicBezTo>
                <a:cubicBezTo>
                  <a:pt x="2430794" y="5322009"/>
                  <a:pt x="354319" y="4577043"/>
                  <a:pt x="36549" y="2751085"/>
                </a:cubicBezTo>
                <a:close/>
              </a:path>
            </a:pathLst>
          </a:custGeom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83CC96-92A5-8340-7B67-9015302D6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6277" y="2061838"/>
            <a:ext cx="6959446" cy="1662475"/>
          </a:xfrm>
        </p:spPr>
        <p:txBody>
          <a:bodyPr vert="horz" lIns="228600" tIns="228600" rIns="228600" bIns="0" rtlCol="0" anchor="b"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en-US" sz="4800" b="1" dirty="0" err="1">
                <a:solidFill>
                  <a:schemeClr val="tx1"/>
                </a:solidFill>
              </a:rPr>
              <a:t>Teorijsko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hr-HR" sz="4800" b="1" dirty="0">
                <a:solidFill>
                  <a:schemeClr val="tx1"/>
                </a:solidFill>
              </a:rPr>
              <a:t>pro</a:t>
            </a:r>
            <a:r>
              <a:rPr lang="en-US" sz="4800" b="1" dirty="0" err="1">
                <a:solidFill>
                  <a:schemeClr val="tx1"/>
                </a:solidFill>
              </a:rPr>
              <a:t>čavanje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err="1">
                <a:solidFill>
                  <a:schemeClr val="tx1"/>
                </a:solidFill>
              </a:rPr>
              <a:t>umjetne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err="1">
                <a:solidFill>
                  <a:schemeClr val="tx1"/>
                </a:solidFill>
              </a:rPr>
              <a:t>inteligencije</a:t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250F1-E846-3104-745C-F9772B040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9767" y="3541123"/>
            <a:ext cx="6881059" cy="1759498"/>
          </a:xfrm>
        </p:spPr>
        <p:txBody>
          <a:bodyPr vert="horz" lIns="91440" tIns="0" rIns="91440" bIns="45720" rtlCol="0"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2000" dirty="0" err="1"/>
              <a:t>Matematičar</a:t>
            </a:r>
            <a:r>
              <a:rPr lang="en-US" sz="2000" dirty="0"/>
              <a:t> </a:t>
            </a:r>
            <a:r>
              <a:rPr lang="en-US" sz="2000" dirty="0" err="1"/>
              <a:t>proučava</a:t>
            </a:r>
            <a:r>
              <a:rPr lang="en-US" sz="2000" dirty="0"/>
              <a:t> </a:t>
            </a:r>
            <a:r>
              <a:rPr lang="en-US" sz="2000" dirty="0" err="1"/>
              <a:t>stabilnost</a:t>
            </a:r>
            <a:r>
              <a:rPr lang="en-US" sz="2000" dirty="0"/>
              <a:t>, </a:t>
            </a:r>
            <a:r>
              <a:rPr lang="en-US" sz="2000" dirty="0" err="1"/>
              <a:t>pouzdanost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granice</a:t>
            </a:r>
            <a:r>
              <a:rPr lang="en-US" sz="2000" dirty="0"/>
              <a:t> </a:t>
            </a:r>
            <a:r>
              <a:rPr lang="en-US" sz="2000" dirty="0" err="1"/>
              <a:t>algoritama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modela</a:t>
            </a:r>
            <a:r>
              <a:rPr lang="en-US" sz="2000" dirty="0"/>
              <a:t> </a:t>
            </a:r>
            <a:r>
              <a:rPr lang="en-US" sz="2000" dirty="0" err="1"/>
              <a:t>umjetne</a:t>
            </a:r>
            <a:r>
              <a:rPr lang="en-US" sz="2000" dirty="0"/>
              <a:t> </a:t>
            </a:r>
            <a:r>
              <a:rPr lang="en-US" sz="2000" dirty="0" err="1"/>
              <a:t>inteligencije</a:t>
            </a:r>
            <a:r>
              <a:rPr lang="en-US" sz="2000" dirty="0"/>
              <a:t>: </a:t>
            </a:r>
            <a:r>
              <a:rPr lang="en-US" sz="2000" dirty="0" err="1"/>
              <a:t>ispituje</a:t>
            </a:r>
            <a:r>
              <a:rPr lang="en-US" sz="2000" dirty="0"/>
              <a:t> se </a:t>
            </a:r>
            <a:r>
              <a:rPr lang="en-US" sz="2000" dirty="0" err="1"/>
              <a:t>može</a:t>
            </a:r>
            <a:r>
              <a:rPr lang="en-US" sz="2000" dirty="0"/>
              <a:t> li se model “</a:t>
            </a:r>
            <a:r>
              <a:rPr lang="en-US" sz="2000" dirty="0" err="1"/>
              <a:t>zavarati</a:t>
            </a:r>
            <a:r>
              <a:rPr lang="en-US" sz="2000" dirty="0"/>
              <a:t>”, </a:t>
            </a:r>
            <a:r>
              <a:rPr lang="en-US" sz="2000" dirty="0" err="1"/>
              <a:t>koliko</a:t>
            </a:r>
            <a:r>
              <a:rPr lang="en-US" sz="2000" dirty="0"/>
              <a:t>  </a:t>
            </a:r>
            <a:r>
              <a:rPr lang="en-US" sz="2000" dirty="0" err="1"/>
              <a:t>raznovrsni</a:t>
            </a:r>
            <a:r>
              <a:rPr lang="en-US" sz="2000" dirty="0"/>
              <a:t> </a:t>
            </a:r>
            <a:r>
              <a:rPr lang="en-US" sz="2000" dirty="0" err="1"/>
              <a:t>podaci</a:t>
            </a:r>
            <a:r>
              <a:rPr lang="en-US" sz="2000" dirty="0"/>
              <a:t> </a:t>
            </a:r>
            <a:r>
              <a:rPr lang="en-US" sz="2000" dirty="0" err="1"/>
              <a:t>utječu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odluke</a:t>
            </a:r>
            <a:r>
              <a:rPr lang="en-US" sz="2000" dirty="0"/>
              <a:t> </a:t>
            </a:r>
            <a:r>
              <a:rPr lang="en-US" sz="2000" dirty="0" err="1"/>
              <a:t>modela</a:t>
            </a:r>
            <a:r>
              <a:rPr lang="en-US" sz="2000" dirty="0"/>
              <a:t>, </a:t>
            </a:r>
            <a:r>
              <a:rPr lang="en-US" sz="2000" dirty="0" err="1"/>
              <a:t>što</a:t>
            </a:r>
            <a:r>
              <a:rPr lang="en-US" sz="2000" dirty="0"/>
              <a:t> se </a:t>
            </a:r>
            <a:r>
              <a:rPr lang="en-US" sz="2000" dirty="0" err="1"/>
              <a:t>događa</a:t>
            </a:r>
            <a:r>
              <a:rPr lang="en-US" sz="2000" dirty="0"/>
              <a:t> u </a:t>
            </a:r>
            <a:r>
              <a:rPr lang="en-US" sz="2000" dirty="0" err="1"/>
              <a:t>ekstremnim</a:t>
            </a:r>
            <a:r>
              <a:rPr lang="en-US" sz="2000" dirty="0"/>
              <a:t> </a:t>
            </a:r>
            <a:r>
              <a:rPr lang="en-US" sz="2000" dirty="0" err="1"/>
              <a:t>situacijama</a:t>
            </a:r>
            <a:r>
              <a:rPr lang="en-US" sz="2000" dirty="0"/>
              <a:t>,…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836DD-2BC1-9D77-15DE-E358D6242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FDF98CC-160E-494C-8C3C-8CDC5FA257DE}" type="slidenum">
              <a:rPr lang="en-US"/>
              <a:pPr>
                <a:spcAft>
                  <a:spcPts val="600"/>
                </a:spcAft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69034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1AD862-FF3D-2F18-0080-01432E903A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24B8F-B01A-7522-50B4-48F038420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3275211"/>
            <a:ext cx="3498979" cy="1427418"/>
          </a:xfrm>
        </p:spPr>
        <p:txBody>
          <a:bodyPr>
            <a:normAutofit fontScale="90000"/>
          </a:bodyPr>
          <a:lstStyle/>
          <a:p>
            <a:r>
              <a:rPr lang="en-US" sz="3100" dirty="0" err="1">
                <a:solidFill>
                  <a:schemeClr val="tx1"/>
                </a:solidFill>
              </a:rPr>
              <a:t>Matematičari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b="1" dirty="0" err="1">
                <a:solidFill>
                  <a:schemeClr val="tx1"/>
                </a:solidFill>
              </a:rPr>
              <a:t>analiziraju</a:t>
            </a:r>
            <a:r>
              <a:rPr lang="en-US" sz="3100" b="1" dirty="0">
                <a:solidFill>
                  <a:schemeClr val="tx1"/>
                </a:solidFill>
              </a:rPr>
              <a:t>, </a:t>
            </a:r>
            <a:r>
              <a:rPr lang="en-US" sz="3100" b="1" dirty="0" err="1">
                <a:solidFill>
                  <a:schemeClr val="tx1"/>
                </a:solidFill>
              </a:rPr>
              <a:t>modeliraju</a:t>
            </a:r>
            <a:r>
              <a:rPr lang="en-US" sz="3100" b="1" dirty="0">
                <a:solidFill>
                  <a:schemeClr val="tx1"/>
                </a:solidFill>
              </a:rPr>
              <a:t> </a:t>
            </a:r>
            <a:r>
              <a:rPr lang="en-US" sz="3100" b="1" dirty="0" err="1">
                <a:solidFill>
                  <a:schemeClr val="tx1"/>
                </a:solidFill>
              </a:rPr>
              <a:t>i</a:t>
            </a:r>
            <a:r>
              <a:rPr lang="en-US" sz="3100" b="1" dirty="0">
                <a:solidFill>
                  <a:schemeClr val="tx1"/>
                </a:solidFill>
              </a:rPr>
              <a:t> </a:t>
            </a:r>
            <a:r>
              <a:rPr lang="en-US" sz="3100" b="1" dirty="0" err="1">
                <a:solidFill>
                  <a:schemeClr val="tx1"/>
                </a:solidFill>
              </a:rPr>
              <a:t>interpretiraju</a:t>
            </a:r>
            <a:r>
              <a:rPr lang="en-US" sz="3100" dirty="0">
                <a:solidFill>
                  <a:schemeClr val="tx1"/>
                </a:solidFill>
              </a:rPr>
              <a:t> </a:t>
            </a:r>
            <a:br>
              <a:rPr lang="en-US" sz="3100" dirty="0">
                <a:solidFill>
                  <a:schemeClr val="tx1"/>
                </a:solidFill>
              </a:rPr>
            </a:br>
            <a:r>
              <a:rPr lang="en-US" sz="3100" dirty="0" err="1">
                <a:solidFill>
                  <a:schemeClr val="tx1"/>
                </a:solidFill>
              </a:rPr>
              <a:t>najsloženije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sustave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oko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nas</a:t>
            </a:r>
            <a:r>
              <a:rPr lang="en-US" sz="3100" dirty="0">
                <a:solidFill>
                  <a:schemeClr val="tx1"/>
                </a:solidFill>
              </a:rPr>
              <a:t>.</a:t>
            </a: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8DD26A-B64D-4057-7BFE-1EC42E250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3529328"/>
          </a:xfrm>
        </p:spPr>
        <p:txBody>
          <a:bodyPr/>
          <a:lstStyle/>
          <a:p>
            <a:r>
              <a:rPr lang="en-US" dirty="0" err="1"/>
              <a:t>Studiranje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Fakultetu</a:t>
            </a:r>
            <a:r>
              <a:rPr lang="en-US" dirty="0"/>
              <a:t> za </a:t>
            </a:r>
            <a:r>
              <a:rPr lang="en-US" dirty="0" err="1"/>
              <a:t>matematiku</a:t>
            </a:r>
            <a:r>
              <a:rPr lang="en-US" dirty="0"/>
              <a:t> </a:t>
            </a:r>
            <a:r>
              <a:rPr lang="en-US" dirty="0" err="1"/>
              <a:t>Sveučilišta</a:t>
            </a:r>
            <a:r>
              <a:rPr lang="en-US" dirty="0"/>
              <a:t> u </a:t>
            </a:r>
            <a:r>
              <a:rPr lang="en-US" dirty="0" err="1"/>
              <a:t>Rijeci</a:t>
            </a:r>
            <a:r>
              <a:rPr lang="en-US" dirty="0"/>
              <a:t>, </a:t>
            </a:r>
            <a:r>
              <a:rPr lang="en-US" dirty="0" err="1"/>
              <a:t>učinit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vas </a:t>
            </a:r>
            <a:r>
              <a:rPr lang="en-US" dirty="0" err="1"/>
              <a:t>stručnjakom</a:t>
            </a:r>
            <a:r>
              <a:rPr lang="en-US" b="1" dirty="0"/>
              <a:t> </a:t>
            </a:r>
            <a:r>
              <a:rPr lang="en-US" dirty="0"/>
              <a:t>u </a:t>
            </a:r>
            <a:r>
              <a:rPr lang="en-US" dirty="0" err="1"/>
              <a:t>najdinamičnijim</a:t>
            </a:r>
            <a:r>
              <a:rPr lang="en-US" dirty="0"/>
              <a:t> </a:t>
            </a:r>
            <a:r>
              <a:rPr lang="en-US" dirty="0" err="1"/>
              <a:t>područjima</a:t>
            </a:r>
            <a:r>
              <a:rPr lang="en-US" dirty="0"/>
              <a:t>:</a:t>
            </a:r>
          </a:p>
          <a:p>
            <a:pPr lvl="1"/>
            <a:r>
              <a:rPr lang="en-US" b="1" dirty="0" err="1"/>
              <a:t>znanosti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tehnologiji</a:t>
            </a:r>
            <a:r>
              <a:rPr lang="en-US" b="1" dirty="0"/>
              <a:t>:</a:t>
            </a:r>
            <a:r>
              <a:rPr lang="en-US" dirty="0"/>
              <a:t> 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umjetne</a:t>
            </a:r>
            <a:r>
              <a:rPr lang="en-US" dirty="0"/>
              <a:t> </a:t>
            </a:r>
            <a:r>
              <a:rPr lang="en-US" dirty="0" err="1"/>
              <a:t>inteligencije</a:t>
            </a:r>
            <a:r>
              <a:rPr lang="en-US" dirty="0"/>
              <a:t>, </a:t>
            </a:r>
            <a:r>
              <a:rPr lang="en-US" dirty="0" err="1"/>
              <a:t>kriptografije</a:t>
            </a:r>
            <a:r>
              <a:rPr lang="en-US" dirty="0"/>
              <a:t>, </a:t>
            </a:r>
            <a:r>
              <a:rPr lang="en-US" dirty="0" err="1"/>
              <a:t>analize</a:t>
            </a:r>
            <a:r>
              <a:rPr lang="en-US" dirty="0"/>
              <a:t> </a:t>
            </a:r>
            <a:r>
              <a:rPr lang="en-US" dirty="0" err="1"/>
              <a:t>velikih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(Big Data).</a:t>
            </a:r>
          </a:p>
          <a:p>
            <a:pPr lvl="1"/>
            <a:r>
              <a:rPr lang="en-US" b="1" dirty="0" err="1"/>
              <a:t>industriji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financijama</a:t>
            </a:r>
            <a:r>
              <a:rPr lang="en-US" b="1" dirty="0"/>
              <a:t>:</a:t>
            </a:r>
            <a:r>
              <a:rPr lang="en-US" dirty="0"/>
              <a:t> </a:t>
            </a:r>
            <a:r>
              <a:rPr lang="en-US" dirty="0" err="1"/>
              <a:t>modeliranje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, </a:t>
            </a:r>
            <a:r>
              <a:rPr lang="en-US" dirty="0" err="1"/>
              <a:t>optimizacija</a:t>
            </a:r>
            <a:r>
              <a:rPr lang="en-US" dirty="0"/>
              <a:t> </a:t>
            </a:r>
            <a:r>
              <a:rPr lang="en-US" dirty="0" err="1"/>
              <a:t>logistike</a:t>
            </a:r>
            <a:r>
              <a:rPr lang="en-US" dirty="0"/>
              <a:t>, </a:t>
            </a:r>
            <a:r>
              <a:rPr lang="en-US" dirty="0" err="1"/>
              <a:t>predviđanje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/>
              <a:t>trendova</a:t>
            </a:r>
            <a:r>
              <a:rPr lang="en-US" dirty="0"/>
              <a:t>.</a:t>
            </a:r>
          </a:p>
          <a:p>
            <a:pPr lvl="1"/>
            <a:r>
              <a:rPr lang="en-US" b="1" dirty="0" err="1"/>
              <a:t>društvu</a:t>
            </a:r>
            <a:r>
              <a:rPr lang="en-US" b="1" dirty="0"/>
              <a:t>:</a:t>
            </a:r>
            <a:r>
              <a:rPr lang="en-US" dirty="0"/>
              <a:t> </a:t>
            </a:r>
            <a:r>
              <a:rPr lang="en-US" dirty="0" err="1"/>
              <a:t>kreiranje</a:t>
            </a:r>
            <a:r>
              <a:rPr lang="en-US" dirty="0"/>
              <a:t> </a:t>
            </a:r>
            <a:r>
              <a:rPr lang="en-US" dirty="0" err="1"/>
              <a:t>algoritama</a:t>
            </a:r>
            <a:r>
              <a:rPr lang="en-US" dirty="0"/>
              <a:t> koji </a:t>
            </a:r>
            <a:r>
              <a:rPr lang="en-US" dirty="0" err="1"/>
              <a:t>oblikuju</a:t>
            </a:r>
            <a:r>
              <a:rPr lang="en-US" dirty="0"/>
              <a:t> </a:t>
            </a:r>
            <a:r>
              <a:rPr lang="en-US" dirty="0" err="1"/>
              <a:t>našu</a:t>
            </a:r>
            <a:r>
              <a:rPr lang="en-US" dirty="0"/>
              <a:t> </a:t>
            </a:r>
            <a:r>
              <a:rPr lang="en-US" dirty="0" err="1"/>
              <a:t>digitalnu</a:t>
            </a:r>
            <a:r>
              <a:rPr lang="en-US" dirty="0"/>
              <a:t> </a:t>
            </a:r>
            <a:r>
              <a:rPr lang="en-US" dirty="0" err="1"/>
              <a:t>svakodnevicu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646D57-7438-ED0B-43FE-65E09F8CA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13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0C9815-D39C-CFC2-D6FD-0297CA0E56AC}"/>
              </a:ext>
            </a:extLst>
          </p:cNvPr>
          <p:cNvSpPr txBox="1"/>
          <p:nvPr/>
        </p:nvSpPr>
        <p:spPr>
          <a:xfrm>
            <a:off x="5694249" y="4495620"/>
            <a:ext cx="5609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err="1"/>
              <a:t>Studiranjem</a:t>
            </a:r>
            <a:r>
              <a:rPr lang="en-US" i="1" dirty="0"/>
              <a:t> </a:t>
            </a:r>
            <a:r>
              <a:rPr lang="en-US" i="1" dirty="0" err="1"/>
              <a:t>matematike</a:t>
            </a:r>
            <a:r>
              <a:rPr lang="en-US" i="1" dirty="0"/>
              <a:t> </a:t>
            </a:r>
            <a:r>
              <a:rPr lang="en-US" i="1" dirty="0" err="1"/>
              <a:t>stječu</a:t>
            </a:r>
            <a:r>
              <a:rPr lang="en-US" i="1" dirty="0"/>
              <a:t> se </a:t>
            </a:r>
            <a:r>
              <a:rPr lang="en-US" i="1" dirty="0" err="1"/>
              <a:t>esencijalni</a:t>
            </a:r>
            <a:r>
              <a:rPr lang="en-US" i="1" dirty="0"/>
              <a:t> </a:t>
            </a:r>
            <a:r>
              <a:rPr lang="en-US" i="1" dirty="0" err="1"/>
              <a:t>teorijski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praktični</a:t>
            </a:r>
            <a:r>
              <a:rPr lang="en-US" i="1" dirty="0"/>
              <a:t> </a:t>
            </a:r>
            <a:r>
              <a:rPr lang="en-US" i="1" dirty="0" err="1"/>
              <a:t>alati</a:t>
            </a:r>
            <a:r>
              <a:rPr lang="en-US" i="1" dirty="0"/>
              <a:t> za </a:t>
            </a:r>
            <a:r>
              <a:rPr lang="en-US" i="1" dirty="0" err="1"/>
              <a:t>rješavanje</a:t>
            </a:r>
            <a:r>
              <a:rPr lang="en-US" i="1" dirty="0"/>
              <a:t> </a:t>
            </a:r>
            <a:r>
              <a:rPr lang="en-US" i="1" dirty="0" err="1"/>
              <a:t>najvećih</a:t>
            </a:r>
            <a:r>
              <a:rPr lang="en-US" i="1" dirty="0"/>
              <a:t> </a:t>
            </a:r>
            <a:r>
              <a:rPr lang="en-US" i="1" dirty="0" err="1"/>
              <a:t>izazova</a:t>
            </a:r>
            <a:r>
              <a:rPr lang="en-US" i="1" dirty="0"/>
              <a:t> </a:t>
            </a:r>
            <a:r>
              <a:rPr lang="en-US" i="1" dirty="0" err="1"/>
              <a:t>budućnosti</a:t>
            </a:r>
            <a:r>
              <a:rPr lang="en-US" i="1" dirty="0"/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FC5D17-69B6-F9F1-5F39-1A2F4654302B}"/>
              </a:ext>
            </a:extLst>
          </p:cNvPr>
          <p:cNvSpPr txBox="1"/>
          <p:nvPr/>
        </p:nvSpPr>
        <p:spPr>
          <a:xfrm>
            <a:off x="4387610" y="6054814"/>
            <a:ext cx="34126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 err="1">
                <a:solidFill>
                  <a:srgbClr val="6EBB37"/>
                </a:solidFill>
              </a:rPr>
              <a:t>www.math.uniri.hr</a:t>
            </a:r>
            <a:endParaRPr lang="en-US" sz="2800" dirty="0">
              <a:solidFill>
                <a:srgbClr val="6EBB3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309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86CB0-754C-66AD-CFF5-B3D90BF5A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3275211"/>
            <a:ext cx="3498979" cy="1427418"/>
          </a:xfrm>
        </p:spPr>
        <p:txBody>
          <a:bodyPr>
            <a:normAutofit fontScale="90000"/>
          </a:bodyPr>
          <a:lstStyle/>
          <a:p>
            <a:r>
              <a:rPr lang="en-US" sz="3100" b="1" dirty="0" err="1">
                <a:solidFill>
                  <a:schemeClr val="tx1"/>
                </a:solidFill>
              </a:rPr>
              <a:t>Fakultet</a:t>
            </a:r>
            <a:r>
              <a:rPr lang="en-US" sz="3100" b="1" dirty="0">
                <a:solidFill>
                  <a:schemeClr val="tx1"/>
                </a:solidFill>
              </a:rPr>
              <a:t> za </a:t>
            </a:r>
            <a:r>
              <a:rPr lang="en-US" sz="3100" b="1" dirty="0" err="1">
                <a:solidFill>
                  <a:schemeClr val="tx1"/>
                </a:solidFill>
              </a:rPr>
              <a:t>matematiku</a:t>
            </a:r>
            <a:r>
              <a:rPr lang="en-US" sz="3100" b="1" dirty="0">
                <a:solidFill>
                  <a:schemeClr val="tx1"/>
                </a:solidFill>
              </a:rPr>
              <a:t>, </a:t>
            </a:r>
            <a:r>
              <a:rPr lang="en-US" sz="3100" b="1" dirty="0" err="1">
                <a:solidFill>
                  <a:schemeClr val="tx1"/>
                </a:solidFill>
              </a:rPr>
              <a:t>Sveučilište</a:t>
            </a:r>
            <a:r>
              <a:rPr lang="en-US" sz="3100" b="1" dirty="0">
                <a:solidFill>
                  <a:schemeClr val="tx1"/>
                </a:solidFill>
              </a:rPr>
              <a:t> u </a:t>
            </a:r>
            <a:r>
              <a:rPr lang="en-US" sz="3100" b="1" dirty="0" err="1">
                <a:solidFill>
                  <a:schemeClr val="tx1"/>
                </a:solidFill>
              </a:rPr>
              <a:t>Rijeci</a:t>
            </a: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75914-16A1-290F-7225-470C563281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6287" y="1097475"/>
            <a:ext cx="7625713" cy="466304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100" b="1" dirty="0" err="1"/>
              <a:t>Studiji</a:t>
            </a:r>
            <a:r>
              <a:rPr lang="en-US" sz="2100" b="1" dirty="0"/>
              <a:t> </a:t>
            </a:r>
            <a:r>
              <a:rPr lang="en-US" sz="2100" b="1" dirty="0" err="1"/>
              <a:t>na</a:t>
            </a:r>
            <a:r>
              <a:rPr lang="en-US" sz="2100" b="1" dirty="0"/>
              <a:t> </a:t>
            </a:r>
            <a:r>
              <a:rPr lang="en-US" sz="2100" b="1" dirty="0" err="1"/>
              <a:t>Fakultetu</a:t>
            </a:r>
            <a:r>
              <a:rPr lang="en-US" sz="2100" b="1" dirty="0"/>
              <a:t> za </a:t>
            </a:r>
            <a:r>
              <a:rPr lang="en-US" sz="2100" b="1" dirty="0" err="1"/>
              <a:t>matematiku</a:t>
            </a:r>
            <a:endParaRPr lang="en-US" sz="2100" b="1" dirty="0"/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sz="2000" dirty="0" err="1"/>
              <a:t>Sveučilišni</a:t>
            </a:r>
            <a:r>
              <a:rPr lang="en-US" sz="2000" dirty="0"/>
              <a:t> </a:t>
            </a:r>
            <a:r>
              <a:rPr lang="en-US" sz="2000" dirty="0" err="1"/>
              <a:t>prijediplomski</a:t>
            </a:r>
            <a:r>
              <a:rPr lang="en-US" sz="2000" dirty="0"/>
              <a:t> </a:t>
            </a:r>
            <a:r>
              <a:rPr lang="en-US" sz="2000" dirty="0" err="1"/>
              <a:t>studij</a:t>
            </a:r>
            <a:r>
              <a:rPr lang="en-US" sz="2000" dirty="0"/>
              <a:t> </a:t>
            </a:r>
            <a:r>
              <a:rPr lang="en-US" sz="2000" dirty="0" err="1"/>
              <a:t>Matematika</a:t>
            </a:r>
            <a:r>
              <a:rPr lang="en-US" sz="2000" dirty="0"/>
              <a:t> (3 god), 180 ECTS-a</a:t>
            </a:r>
          </a:p>
          <a:p>
            <a:pPr lvl="1"/>
            <a:endParaRPr lang="en-US" sz="2000" dirty="0"/>
          </a:p>
          <a:p>
            <a:pPr marL="457200" lvl="1" indent="0">
              <a:buNone/>
            </a:pPr>
            <a:r>
              <a:rPr lang="en-US" sz="2300" b="1" dirty="0" err="1"/>
              <a:t>Sveučilišni</a:t>
            </a:r>
            <a:r>
              <a:rPr lang="en-US" sz="2300" b="1" dirty="0"/>
              <a:t> </a:t>
            </a:r>
            <a:r>
              <a:rPr lang="en-US" sz="2300" b="1" dirty="0" err="1"/>
              <a:t>diplomski</a:t>
            </a:r>
            <a:r>
              <a:rPr lang="en-US" sz="2300" b="1" dirty="0"/>
              <a:t> </a:t>
            </a:r>
            <a:r>
              <a:rPr lang="en-US" sz="2300" b="1" dirty="0" err="1"/>
              <a:t>studiji</a:t>
            </a:r>
            <a:endParaRPr lang="en-US" sz="2300" b="1" dirty="0"/>
          </a:p>
          <a:p>
            <a:pPr lvl="1"/>
            <a:r>
              <a:rPr lang="en-US" sz="2000" dirty="0" err="1"/>
              <a:t>Matematika</a:t>
            </a:r>
            <a:r>
              <a:rPr lang="en-US" sz="2000" dirty="0"/>
              <a:t> (2 god) – </a:t>
            </a:r>
            <a:r>
              <a:rPr lang="en-US" sz="2000" dirty="0" err="1"/>
              <a:t>nastavnički</a:t>
            </a:r>
            <a:r>
              <a:rPr lang="en-US" sz="2000" dirty="0"/>
              <a:t> </a:t>
            </a:r>
            <a:r>
              <a:rPr lang="en-US" sz="2000" dirty="0" err="1"/>
              <a:t>smjer</a:t>
            </a:r>
            <a:r>
              <a:rPr lang="en-US" sz="2000" dirty="0"/>
              <a:t>, 120 ECTS-a</a:t>
            </a:r>
          </a:p>
          <a:p>
            <a:pPr lvl="1"/>
            <a:r>
              <a:rPr lang="en-US" sz="2000" dirty="0" err="1"/>
              <a:t>Matematika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informatika</a:t>
            </a:r>
            <a:r>
              <a:rPr lang="en-US" sz="2000" dirty="0"/>
              <a:t> (2 god) – </a:t>
            </a:r>
            <a:r>
              <a:rPr lang="en-US" sz="2000" dirty="0" err="1"/>
              <a:t>nastavnički</a:t>
            </a:r>
            <a:r>
              <a:rPr lang="en-US" sz="2000" dirty="0"/>
              <a:t> </a:t>
            </a:r>
            <a:r>
              <a:rPr lang="en-US" sz="2000" dirty="0" err="1"/>
              <a:t>smjer</a:t>
            </a:r>
            <a:r>
              <a:rPr lang="en-US" sz="2000" dirty="0"/>
              <a:t> , 120 ECTS-a</a:t>
            </a:r>
          </a:p>
          <a:p>
            <a:pPr lvl="1"/>
            <a:r>
              <a:rPr lang="en-US" sz="2000" dirty="0" err="1"/>
              <a:t>Diskretna</a:t>
            </a:r>
            <a:r>
              <a:rPr lang="en-US" sz="2000" dirty="0"/>
              <a:t> </a:t>
            </a:r>
            <a:r>
              <a:rPr lang="en-US" sz="2000" dirty="0" err="1"/>
              <a:t>matematika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primjene</a:t>
            </a:r>
            <a:r>
              <a:rPr lang="en-US" sz="2000" dirty="0"/>
              <a:t> (2 god), 120 ECTS-a</a:t>
            </a:r>
          </a:p>
          <a:p>
            <a:pPr lvl="1"/>
            <a:endParaRPr lang="en-US" b="1" dirty="0"/>
          </a:p>
          <a:p>
            <a:pPr lvl="2"/>
            <a:r>
              <a:rPr lang="en-US" altLang="en-US" sz="1700" dirty="0" err="1">
                <a:solidFill>
                  <a:srgbClr val="000000"/>
                </a:solidFill>
              </a:rPr>
              <a:t>Mikrokvalifikacije</a:t>
            </a:r>
            <a:r>
              <a:rPr lang="en-US" altLang="en-US" sz="1700" dirty="0">
                <a:solidFill>
                  <a:srgbClr val="000000"/>
                </a:solidFill>
              </a:rPr>
              <a:t> – </a:t>
            </a:r>
            <a:r>
              <a:rPr lang="en-US" altLang="en-US" sz="1700" dirty="0" err="1">
                <a:solidFill>
                  <a:srgbClr val="000000"/>
                </a:solidFill>
              </a:rPr>
              <a:t>programi</a:t>
            </a:r>
            <a:r>
              <a:rPr lang="en-US" altLang="en-US" sz="1700" dirty="0">
                <a:solidFill>
                  <a:srgbClr val="000000"/>
                </a:solidFill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</a:rPr>
              <a:t>stručnog</a:t>
            </a:r>
            <a:r>
              <a:rPr lang="en-US" altLang="en-US" sz="1700" dirty="0">
                <a:solidFill>
                  <a:srgbClr val="000000"/>
                </a:solidFill>
              </a:rPr>
              <a:t> </a:t>
            </a:r>
            <a:r>
              <a:rPr lang="en-US" altLang="en-US" sz="1700" dirty="0" err="1">
                <a:solidFill>
                  <a:srgbClr val="000000"/>
                </a:solidFill>
              </a:rPr>
              <a:t>usavršavanja</a:t>
            </a:r>
            <a:r>
              <a:rPr lang="en-US" altLang="en-US" sz="1700" dirty="0">
                <a:solidFill>
                  <a:srgbClr val="000000"/>
                </a:solidFill>
              </a:rPr>
              <a:t> s ECTS </a:t>
            </a:r>
            <a:r>
              <a:rPr lang="en-US" altLang="en-US" sz="1700" dirty="0" err="1">
                <a:solidFill>
                  <a:srgbClr val="000000"/>
                </a:solidFill>
              </a:rPr>
              <a:t>bodovima</a:t>
            </a:r>
            <a:r>
              <a:rPr lang="en-US" altLang="en-US" sz="1700" dirty="0">
                <a:solidFill>
                  <a:srgbClr val="000000"/>
                </a:solidFill>
              </a:rPr>
              <a:t>, 30 ECTS</a:t>
            </a:r>
          </a:p>
          <a:p>
            <a:pPr lvl="3"/>
            <a:r>
              <a:rPr lang="en-US" sz="1900" dirty="0" err="1"/>
              <a:t>Matematika</a:t>
            </a:r>
            <a:r>
              <a:rPr lang="en-US" sz="1900" dirty="0"/>
              <a:t> u </a:t>
            </a:r>
            <a:r>
              <a:rPr lang="en-US" sz="1900" dirty="0" err="1"/>
              <a:t>umjetnoj</a:t>
            </a:r>
            <a:r>
              <a:rPr lang="en-US" sz="1900" dirty="0"/>
              <a:t> </a:t>
            </a:r>
            <a:r>
              <a:rPr lang="en-US" sz="1900" dirty="0" err="1"/>
              <a:t>inteligenciji</a:t>
            </a:r>
            <a:endParaRPr lang="en-US" sz="1900" dirty="0"/>
          </a:p>
          <a:p>
            <a:pPr lvl="3"/>
            <a:r>
              <a:rPr lang="en-US" sz="1900" dirty="0" err="1"/>
              <a:t>Optimizacija</a:t>
            </a:r>
            <a:endParaRPr lang="en-US" sz="1900" dirty="0"/>
          </a:p>
          <a:p>
            <a:pPr lvl="3"/>
            <a:r>
              <a:rPr lang="en-US" sz="1900" dirty="0" err="1"/>
              <a:t>Statistika</a:t>
            </a:r>
            <a:endParaRPr lang="en-US" b="1" dirty="0"/>
          </a:p>
          <a:p>
            <a:pPr lvl="1"/>
            <a:endParaRPr lang="en-US" b="1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AFFDA-7052-E6E0-F89B-08D8F18FB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t>2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89A938-F212-0D9B-B1FB-525C45704F85}"/>
              </a:ext>
            </a:extLst>
          </p:cNvPr>
          <p:cNvSpPr txBox="1"/>
          <p:nvPr/>
        </p:nvSpPr>
        <p:spPr>
          <a:xfrm>
            <a:off x="4387610" y="6054814"/>
            <a:ext cx="34126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 err="1">
                <a:solidFill>
                  <a:srgbClr val="6EBB37"/>
                </a:solidFill>
              </a:rPr>
              <a:t>www.math.uniri.hr</a:t>
            </a:r>
            <a:endParaRPr lang="en-US" sz="2800" dirty="0">
              <a:solidFill>
                <a:srgbClr val="6EBB3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779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8876FC7-262C-4D21-BF78-6A5AC13668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ABE409A9-3B26-4DE4-A0DF-736A57D7D9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DDFC98DB-AE56-4BC5-A7FC-E1958210DF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04C56DFB-4797-43DA-AF68-54F5A02880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A2E5DA65-4E8C-4ED5-BB6A-C4E1072C3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D6D08778-9B28-4AB2-8301-3751F4DAF3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B6E71DBF-240E-4319-BE17-2155D0DCAA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235DD60-9149-4F52-BA2C-888BBDF8B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1FDAF4AB-72D9-49A1-A44E-F2E4325448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7C74439E-2FCE-4914-B25A-0E2EACF648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6F2AC5F5-24C6-4B21-B2A6-14E2A3DDE3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53E026AA-CFCC-425A-AEBB-5AF946E737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CFB34E43-D7A7-44DD-B688-0C80F75A5F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79E6D206-E674-40DF-B2D9-F4D4C81F22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B8D71898-E190-48BB-9FA1-B18CFBECD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02FEB4C2-E567-43E3-982F-9FC2F85BB0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F3A5AE10-E218-4DE4-8C8A-E5DEF1CF60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E6D62A9D-DBC0-4C69-A05C-785CCECCE1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45CCB5FD-6E4A-498D-B96B-BB4FCC1DEE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8CB57E2B-3E69-4131-A938-EE548A3E5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83BD171-940D-49F9-A450-D14C7C7B5F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CA28A8C9-77D1-4849-86D2-1275065E27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0C209A80-098E-469E-8C00-C6968D0D3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400F9E1-E8F2-45AE-AB64-B12ACDD4E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10CE3618-1D7A-4256-B2AF-9DB692996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91A9185-A7D5-460B-98BC-0BF2EBD3E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40" name="Freeform 5">
              <a:extLst>
                <a:ext uri="{FF2B5EF4-FFF2-40B4-BE49-F238E27FC236}">
                  <a16:creationId xmlns:a16="http://schemas.microsoft.com/office/drawing/2014/main" id="{8AFC1764-6516-4F77-BF30-B8ADB3C9F4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6">
              <a:extLst>
                <a:ext uri="{FF2B5EF4-FFF2-40B4-BE49-F238E27FC236}">
                  <a16:creationId xmlns:a16="http://schemas.microsoft.com/office/drawing/2014/main" id="{FCAFF9F9-F806-47EC-BCAC-9921E719F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2" name="Freeform 7">
              <a:extLst>
                <a:ext uri="{FF2B5EF4-FFF2-40B4-BE49-F238E27FC236}">
                  <a16:creationId xmlns:a16="http://schemas.microsoft.com/office/drawing/2014/main" id="{09D92491-36BD-4861-BA54-DD88E60898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8">
              <a:extLst>
                <a:ext uri="{FF2B5EF4-FFF2-40B4-BE49-F238E27FC236}">
                  <a16:creationId xmlns:a16="http://schemas.microsoft.com/office/drawing/2014/main" id="{23740E15-AB86-4E5C-A137-07E0DDC03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1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9">
              <a:extLst>
                <a:ext uri="{FF2B5EF4-FFF2-40B4-BE49-F238E27FC236}">
                  <a16:creationId xmlns:a16="http://schemas.microsoft.com/office/drawing/2014/main" id="{BE097852-1F54-4EF0-A1BE-561272FCD6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10">
              <a:extLst>
                <a:ext uri="{FF2B5EF4-FFF2-40B4-BE49-F238E27FC236}">
                  <a16:creationId xmlns:a16="http://schemas.microsoft.com/office/drawing/2014/main" id="{5C2DF1F9-21CC-430E-84C8-356C73C6FD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11">
              <a:extLst>
                <a:ext uri="{FF2B5EF4-FFF2-40B4-BE49-F238E27FC236}">
                  <a16:creationId xmlns:a16="http://schemas.microsoft.com/office/drawing/2014/main" id="{7F11B45B-3EDE-4B6A-903B-0AE6E9DD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7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12">
              <a:extLst>
                <a:ext uri="{FF2B5EF4-FFF2-40B4-BE49-F238E27FC236}">
                  <a16:creationId xmlns:a16="http://schemas.microsoft.com/office/drawing/2014/main" id="{F77FDDC5-477E-420D-B98F-42ABA24772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A92C0474-B573-45C5-84C5-194CE1715F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6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4">
              <a:extLst>
                <a:ext uri="{FF2B5EF4-FFF2-40B4-BE49-F238E27FC236}">
                  <a16:creationId xmlns:a16="http://schemas.microsoft.com/office/drawing/2014/main" id="{2FBC62F8-64D0-4025-99AE-A04E291D9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6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5">
              <a:extLst>
                <a:ext uri="{FF2B5EF4-FFF2-40B4-BE49-F238E27FC236}">
                  <a16:creationId xmlns:a16="http://schemas.microsoft.com/office/drawing/2014/main" id="{7632F945-80B5-4575-A538-29495BF8F2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16">
              <a:extLst>
                <a:ext uri="{FF2B5EF4-FFF2-40B4-BE49-F238E27FC236}">
                  <a16:creationId xmlns:a16="http://schemas.microsoft.com/office/drawing/2014/main" id="{5562CC17-43D4-4E57-AE08-83952EE59D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17">
              <a:extLst>
                <a:ext uri="{FF2B5EF4-FFF2-40B4-BE49-F238E27FC236}">
                  <a16:creationId xmlns:a16="http://schemas.microsoft.com/office/drawing/2014/main" id="{E1D78CFE-04CA-4101-AFCF-196940B2D1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18">
              <a:extLst>
                <a:ext uri="{FF2B5EF4-FFF2-40B4-BE49-F238E27FC236}">
                  <a16:creationId xmlns:a16="http://schemas.microsoft.com/office/drawing/2014/main" id="{41F2A149-A64E-4690-B049-18C156A8E2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19">
              <a:extLst>
                <a:ext uri="{FF2B5EF4-FFF2-40B4-BE49-F238E27FC236}">
                  <a16:creationId xmlns:a16="http://schemas.microsoft.com/office/drawing/2014/main" id="{D9313C72-D62D-4416-A6AE-7EB7D6B54A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20">
              <a:extLst>
                <a:ext uri="{FF2B5EF4-FFF2-40B4-BE49-F238E27FC236}">
                  <a16:creationId xmlns:a16="http://schemas.microsoft.com/office/drawing/2014/main" id="{77B03BEA-76E5-4ECB-B9BB-D89D27509E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21">
              <a:extLst>
                <a:ext uri="{FF2B5EF4-FFF2-40B4-BE49-F238E27FC236}">
                  <a16:creationId xmlns:a16="http://schemas.microsoft.com/office/drawing/2014/main" id="{6AF6BECE-416D-4C3A-AD6F-68B08F3CA7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22">
              <a:extLst>
                <a:ext uri="{FF2B5EF4-FFF2-40B4-BE49-F238E27FC236}">
                  <a16:creationId xmlns:a16="http://schemas.microsoft.com/office/drawing/2014/main" id="{B9197E2A-A098-480D-A2A6-3F3B889ED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23">
              <a:extLst>
                <a:ext uri="{FF2B5EF4-FFF2-40B4-BE49-F238E27FC236}">
                  <a16:creationId xmlns:a16="http://schemas.microsoft.com/office/drawing/2014/main" id="{5A493EDB-6C9E-483F-86A6-0F473E5908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AF6B2A-F206-425C-AE9F-2DE28E4CB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4024" y="320040"/>
            <a:ext cx="914400" cy="3200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FDF98CC-160E-494C-8C3C-8CDC5FA257DE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  <p:sp>
        <p:nvSpPr>
          <p:cNvPr id="60" name="Isosceles Triangle 59">
            <a:extLst>
              <a:ext uri="{FF2B5EF4-FFF2-40B4-BE49-F238E27FC236}">
                <a16:creationId xmlns:a16="http://schemas.microsoft.com/office/drawing/2014/main" id="{3F39476B-1A6D-47CB-AC7A-FB87EF00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490253" y="3276595"/>
            <a:ext cx="300774" cy="25928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D2EC4B-B7F4-91A2-DECD-76E65C692B18}"/>
              </a:ext>
            </a:extLst>
          </p:cNvPr>
          <p:cNvSpPr txBox="1"/>
          <p:nvPr/>
        </p:nvSpPr>
        <p:spPr>
          <a:xfrm>
            <a:off x="2015912" y="1369117"/>
            <a:ext cx="955590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Stečene</a:t>
            </a:r>
            <a:r>
              <a:rPr lang="en-US" dirty="0"/>
              <a:t> </a:t>
            </a:r>
            <a:r>
              <a:rPr lang="en-US" dirty="0" err="1"/>
              <a:t>kompetencije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 </a:t>
            </a:r>
            <a:r>
              <a:rPr lang="en-US" dirty="0" err="1"/>
              <a:t>temeljnih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naprednih</a:t>
            </a:r>
            <a:r>
              <a:rPr lang="en-US" dirty="0"/>
              <a:t> </a:t>
            </a:r>
            <a:r>
              <a:rPr lang="en-US" dirty="0" err="1"/>
              <a:t>matematičkih</a:t>
            </a:r>
            <a:r>
              <a:rPr lang="en-US" dirty="0"/>
              <a:t> </a:t>
            </a:r>
            <a:r>
              <a:rPr lang="en-US" dirty="0" err="1"/>
              <a:t>kolegija</a:t>
            </a:r>
            <a:r>
              <a:rPr lang="en-US" dirty="0"/>
              <a:t>, u </a:t>
            </a:r>
            <a:r>
              <a:rPr lang="en-US" dirty="0" err="1"/>
              <a:t>kombinaciji</a:t>
            </a:r>
            <a:r>
              <a:rPr lang="en-US" dirty="0"/>
              <a:t> s </a:t>
            </a:r>
            <a:r>
              <a:rPr lang="en-US" dirty="0" err="1"/>
              <a:t>vještinama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 </a:t>
            </a:r>
            <a:r>
              <a:rPr lang="en-US" dirty="0" err="1"/>
              <a:t>programiranja</a:t>
            </a:r>
            <a:r>
              <a:rPr lang="en-US" dirty="0"/>
              <a:t> 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znanjima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područja</a:t>
            </a:r>
            <a:r>
              <a:rPr lang="en-US" dirty="0"/>
              <a:t> </a:t>
            </a:r>
            <a:r>
              <a:rPr lang="en-US" dirty="0" err="1"/>
              <a:t>umjetne</a:t>
            </a:r>
            <a:r>
              <a:rPr lang="en-US" dirty="0"/>
              <a:t> </a:t>
            </a:r>
            <a:r>
              <a:rPr lang="en-US" dirty="0" err="1"/>
              <a:t>inteligencije</a:t>
            </a:r>
            <a:r>
              <a:rPr lang="en-US" dirty="0"/>
              <a:t>, </a:t>
            </a:r>
            <a:r>
              <a:rPr lang="en-US" dirty="0" err="1"/>
              <a:t>omogućuju</a:t>
            </a:r>
            <a:r>
              <a:rPr lang="en-US" dirty="0"/>
              <a:t> </a:t>
            </a:r>
            <a:r>
              <a:rPr lang="en-US" dirty="0" err="1"/>
              <a:t>studentima</a:t>
            </a:r>
            <a:r>
              <a:rPr lang="en-US" dirty="0"/>
              <a:t> </a:t>
            </a:r>
            <a:r>
              <a:rPr lang="en-US" dirty="0" err="1"/>
              <a:t>Fakulteta</a:t>
            </a:r>
            <a:r>
              <a:rPr lang="en-US" dirty="0"/>
              <a:t> za </a:t>
            </a:r>
            <a:r>
              <a:rPr lang="en-US" dirty="0" err="1"/>
              <a:t>matematiku</a:t>
            </a:r>
            <a:r>
              <a:rPr lang="en-US" dirty="0"/>
              <a:t> </a:t>
            </a:r>
            <a:r>
              <a:rPr lang="en-US" dirty="0" err="1"/>
              <a:t>učinkovito</a:t>
            </a:r>
            <a:r>
              <a:rPr lang="en-US" dirty="0"/>
              <a:t> </a:t>
            </a:r>
            <a:r>
              <a:rPr lang="en-US" dirty="0" err="1"/>
              <a:t>uključivanje</a:t>
            </a:r>
            <a:r>
              <a:rPr lang="en-US" dirty="0"/>
              <a:t> u </a:t>
            </a:r>
            <a:r>
              <a:rPr lang="en-US" b="1" dirty="0" err="1"/>
              <a:t>stručne</a:t>
            </a:r>
            <a:r>
              <a:rPr lang="en-US" b="1" dirty="0"/>
              <a:t> </a:t>
            </a:r>
            <a:r>
              <a:rPr lang="en-US" b="1" dirty="0" err="1"/>
              <a:t>timove</a:t>
            </a:r>
            <a:r>
              <a:rPr lang="en-US" b="1" dirty="0"/>
              <a:t> za </a:t>
            </a:r>
            <a:r>
              <a:rPr lang="en-US" b="1" dirty="0" err="1"/>
              <a:t>razvoj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istraživanje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projektima</a:t>
            </a:r>
            <a:r>
              <a:rPr lang="en-US" dirty="0"/>
              <a:t> </a:t>
            </a:r>
            <a:r>
              <a:rPr lang="en-US" dirty="0" err="1"/>
              <a:t>partnera</a:t>
            </a:r>
            <a:r>
              <a:rPr lang="en-US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Studenti</a:t>
            </a:r>
            <a:r>
              <a:rPr lang="en-US" dirty="0"/>
              <a:t> </a:t>
            </a:r>
            <a:r>
              <a:rPr lang="en-US" dirty="0" err="1"/>
              <a:t>diplomskog</a:t>
            </a:r>
            <a:r>
              <a:rPr lang="en-US" dirty="0"/>
              <a:t> </a:t>
            </a:r>
            <a:r>
              <a:rPr lang="en-US" dirty="0" err="1"/>
              <a:t>studija</a:t>
            </a:r>
            <a:r>
              <a:rPr lang="en-US" dirty="0"/>
              <a:t> </a:t>
            </a:r>
            <a:r>
              <a:rPr lang="en-US" dirty="0" err="1"/>
              <a:t>pohađaju</a:t>
            </a:r>
            <a:r>
              <a:rPr lang="en-US" dirty="0"/>
              <a:t> </a:t>
            </a:r>
            <a:r>
              <a:rPr lang="en-US" b="1" dirty="0"/>
              <a:t>Seminar </a:t>
            </a:r>
            <a:r>
              <a:rPr lang="en-US" b="1" dirty="0" err="1"/>
              <a:t>primijenjene</a:t>
            </a:r>
            <a:r>
              <a:rPr lang="en-US" b="1" dirty="0"/>
              <a:t> </a:t>
            </a:r>
            <a:r>
              <a:rPr lang="en-US" b="1" dirty="0" err="1"/>
              <a:t>diskretne</a:t>
            </a:r>
            <a:r>
              <a:rPr lang="en-US" b="1" dirty="0"/>
              <a:t> </a:t>
            </a:r>
            <a:r>
              <a:rPr lang="en-US" b="1" dirty="0" err="1"/>
              <a:t>matematike</a:t>
            </a:r>
            <a:r>
              <a:rPr lang="en-US" b="1" dirty="0"/>
              <a:t> </a:t>
            </a:r>
            <a:r>
              <a:rPr lang="en-US" dirty="0"/>
              <a:t>koji je </a:t>
            </a:r>
            <a:r>
              <a:rPr lang="en-US" dirty="0" err="1"/>
              <a:t>usmjeren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povezivanje</a:t>
            </a:r>
            <a:r>
              <a:rPr lang="en-US" dirty="0"/>
              <a:t> </a:t>
            </a:r>
            <a:r>
              <a:rPr lang="en-US" dirty="0" err="1"/>
              <a:t>teorijskih</a:t>
            </a:r>
            <a:r>
              <a:rPr lang="en-US" dirty="0"/>
              <a:t> </a:t>
            </a:r>
            <a:r>
              <a:rPr lang="en-US" dirty="0" err="1"/>
              <a:t>znanja</a:t>
            </a:r>
            <a:r>
              <a:rPr lang="en-US" dirty="0"/>
              <a:t> s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izazovima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realnog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. U </a:t>
            </a:r>
            <a:r>
              <a:rPr lang="en-US" dirty="0" err="1"/>
              <a:t>sklopu</a:t>
            </a:r>
            <a:r>
              <a:rPr lang="en-US" dirty="0"/>
              <a:t> </a:t>
            </a:r>
            <a:r>
              <a:rPr lang="en-US" dirty="0" err="1"/>
              <a:t>seminara</a:t>
            </a:r>
            <a:r>
              <a:rPr lang="en-US" dirty="0"/>
              <a:t> </a:t>
            </a:r>
            <a:r>
              <a:rPr lang="en-US" dirty="0" err="1"/>
              <a:t>studenti</a:t>
            </a:r>
            <a:r>
              <a:rPr lang="en-US" dirty="0"/>
              <a:t> </a:t>
            </a:r>
            <a:r>
              <a:rPr lang="en-US" dirty="0" err="1"/>
              <a:t>surađuju</a:t>
            </a:r>
            <a:r>
              <a:rPr lang="en-US" dirty="0"/>
              <a:t> s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tvrtkama</a:t>
            </a:r>
            <a:r>
              <a:rPr lang="en-US" dirty="0"/>
              <a:t>, </a:t>
            </a:r>
            <a:r>
              <a:rPr lang="en-US" dirty="0" err="1"/>
              <a:t>gdje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stručnu</a:t>
            </a:r>
            <a:r>
              <a:rPr lang="en-US" dirty="0"/>
              <a:t> </a:t>
            </a:r>
            <a:r>
              <a:rPr lang="en-US" dirty="0" err="1"/>
              <a:t>podršku</a:t>
            </a:r>
            <a:r>
              <a:rPr lang="en-US" dirty="0"/>
              <a:t> </a:t>
            </a:r>
            <a:r>
              <a:rPr lang="en-US" dirty="0" err="1"/>
              <a:t>zaposlenika</a:t>
            </a:r>
            <a:r>
              <a:rPr lang="en-US" dirty="0"/>
              <a:t> </a:t>
            </a:r>
            <a:r>
              <a:rPr lang="en-US" dirty="0" err="1"/>
              <a:t>tvrtki</a:t>
            </a:r>
            <a:r>
              <a:rPr lang="en-US" dirty="0"/>
              <a:t>, </a:t>
            </a:r>
            <a:r>
              <a:rPr lang="en-US" dirty="0" err="1"/>
              <a:t>rješavaju</a:t>
            </a:r>
            <a:r>
              <a:rPr lang="en-US" dirty="0"/>
              <a:t> </a:t>
            </a:r>
            <a:r>
              <a:rPr lang="en-US" dirty="0" err="1"/>
              <a:t>aktualne</a:t>
            </a:r>
            <a:r>
              <a:rPr lang="en-US" dirty="0"/>
              <a:t> </a:t>
            </a:r>
            <a:r>
              <a:rPr lang="en-US" dirty="0" err="1"/>
              <a:t>problemske</a:t>
            </a:r>
            <a:r>
              <a:rPr lang="en-US" dirty="0"/>
              <a:t> </a:t>
            </a:r>
            <a:r>
              <a:rPr lang="en-US" dirty="0" err="1"/>
              <a:t>zadatke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doprinose</a:t>
            </a:r>
            <a:r>
              <a:rPr lang="en-US" dirty="0"/>
              <a:t> </a:t>
            </a:r>
            <a:r>
              <a:rPr lang="en-US" dirty="0" err="1"/>
              <a:t>razvoju</a:t>
            </a:r>
            <a:r>
              <a:rPr lang="en-US" dirty="0"/>
              <a:t> </a:t>
            </a:r>
            <a:r>
              <a:rPr lang="en-US" dirty="0" err="1"/>
              <a:t>projekata</a:t>
            </a:r>
            <a:r>
              <a:rPr lang="en-US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visokog</a:t>
            </a:r>
            <a:r>
              <a:rPr lang="en-US" dirty="0"/>
              <a:t> </a:t>
            </a:r>
            <a:r>
              <a:rPr lang="en-US" dirty="0" err="1"/>
              <a:t>stupnja</a:t>
            </a:r>
            <a:r>
              <a:rPr lang="en-US" dirty="0"/>
              <a:t> </a:t>
            </a:r>
            <a:r>
              <a:rPr lang="en-US" dirty="0" err="1"/>
              <a:t>pripremljenosti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prepoznatljive</a:t>
            </a:r>
            <a:r>
              <a:rPr lang="en-US" dirty="0"/>
              <a:t> </a:t>
            </a:r>
            <a:r>
              <a:rPr lang="en-US" dirty="0" err="1"/>
              <a:t>stručnosti</a:t>
            </a:r>
            <a:r>
              <a:rPr lang="en-US" dirty="0"/>
              <a:t>, </a:t>
            </a:r>
            <a:r>
              <a:rPr lang="en-US" dirty="0" err="1"/>
              <a:t>studenti</a:t>
            </a:r>
            <a:r>
              <a:rPr lang="en-US" dirty="0"/>
              <a:t> </a:t>
            </a:r>
            <a:r>
              <a:rPr lang="en-US" dirty="0" err="1"/>
              <a:t>Fakulteta</a:t>
            </a:r>
            <a:r>
              <a:rPr lang="en-US" dirty="0"/>
              <a:t> za </a:t>
            </a:r>
            <a:r>
              <a:rPr lang="en-US" dirty="0" err="1"/>
              <a:t>matematiku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ostvaruju</a:t>
            </a:r>
            <a:r>
              <a:rPr lang="en-US" dirty="0"/>
              <a:t> </a:t>
            </a:r>
            <a:r>
              <a:rPr lang="en-US" dirty="0" err="1"/>
              <a:t>iznimne</a:t>
            </a:r>
            <a:r>
              <a:rPr lang="en-US" dirty="0"/>
              <a:t> </a:t>
            </a:r>
            <a:r>
              <a:rPr lang="en-US" dirty="0" err="1"/>
              <a:t>rezultate</a:t>
            </a:r>
            <a:r>
              <a:rPr lang="en-US" dirty="0"/>
              <a:t> </a:t>
            </a:r>
            <a:r>
              <a:rPr lang="en-US" dirty="0" err="1"/>
              <a:t>tijekom</a:t>
            </a:r>
            <a:r>
              <a:rPr lang="en-US" dirty="0"/>
              <a:t> </a:t>
            </a:r>
            <a:r>
              <a:rPr lang="en-US" dirty="0" err="1"/>
              <a:t>suradnje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nerijetko</a:t>
            </a:r>
            <a:r>
              <a:rPr lang="en-US" dirty="0"/>
              <a:t> </a:t>
            </a:r>
            <a:r>
              <a:rPr lang="en-US" dirty="0" err="1"/>
              <a:t>dovodi</a:t>
            </a:r>
            <a:r>
              <a:rPr lang="en-US" dirty="0"/>
              <a:t> do </a:t>
            </a:r>
            <a:r>
              <a:rPr lang="en-US" b="1" dirty="0" err="1"/>
              <a:t>ponuda</a:t>
            </a:r>
            <a:r>
              <a:rPr lang="en-US" b="1" dirty="0"/>
              <a:t> za </a:t>
            </a:r>
            <a:r>
              <a:rPr lang="en-US" b="1" dirty="0" err="1"/>
              <a:t>zaposlenje</a:t>
            </a:r>
            <a:r>
              <a:rPr lang="en-US" b="1" dirty="0"/>
              <a:t> </a:t>
            </a:r>
            <a:r>
              <a:rPr lang="en-US" b="1" dirty="0" err="1"/>
              <a:t>odmah</a:t>
            </a:r>
            <a:r>
              <a:rPr lang="en-US" b="1" dirty="0"/>
              <a:t> po </a:t>
            </a:r>
            <a:r>
              <a:rPr lang="en-US" b="1" dirty="0" err="1"/>
              <a:t>završetku</a:t>
            </a:r>
            <a:r>
              <a:rPr lang="en-US" b="1" dirty="0"/>
              <a:t> </a:t>
            </a:r>
            <a:r>
              <a:rPr lang="en-US" b="1" dirty="0" err="1"/>
              <a:t>studija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07194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3BAF07C-C39E-42EB-BB22-8D46691D97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1"/>
            <a:ext cx="12193061" cy="686920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8E9CF54-0466-4261-9E62-0249E60E1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33E32106-E8B1-4F76-9EE6-58537738A3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C32C2C46-A045-44FB-8A74-5EBD650C27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6A76F79C-6683-4940-BCF7-4BCCCEE406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FF4675A3-6D07-4B1F-9BFC-AEBEA1AD0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765E127A-B6B7-4B1D-B7BD-6C8C969D29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3BCA9D9E-C72C-4751-BFA9-10B85CACE3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80C708C-69BF-441B-AB75-C98160ED06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3E79964E-F8F1-4763-8892-7BC3DAE306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3">
              <a:extLst>
                <a:ext uri="{FF2B5EF4-FFF2-40B4-BE49-F238E27FC236}">
                  <a16:creationId xmlns:a16="http://schemas.microsoft.com/office/drawing/2014/main" id="{FE09592A-FCC9-4AE5-BA0B-730C6F3BBE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4">
              <a:extLst>
                <a:ext uri="{FF2B5EF4-FFF2-40B4-BE49-F238E27FC236}">
                  <a16:creationId xmlns:a16="http://schemas.microsoft.com/office/drawing/2014/main" id="{96448994-820C-4BC1-ABF3-4579C6F99A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5">
              <a:extLst>
                <a:ext uri="{FF2B5EF4-FFF2-40B4-BE49-F238E27FC236}">
                  <a16:creationId xmlns:a16="http://schemas.microsoft.com/office/drawing/2014/main" id="{9BB0D192-565A-42B9-B292-CC032D71A6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6">
              <a:extLst>
                <a:ext uri="{FF2B5EF4-FFF2-40B4-BE49-F238E27FC236}">
                  <a16:creationId xmlns:a16="http://schemas.microsoft.com/office/drawing/2014/main" id="{6D1CA09C-5F40-4E92-A7E9-D1FCEE5128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7">
              <a:extLst>
                <a:ext uri="{FF2B5EF4-FFF2-40B4-BE49-F238E27FC236}">
                  <a16:creationId xmlns:a16="http://schemas.microsoft.com/office/drawing/2014/main" id="{379F5AA5-2E14-4880-A5A6-07AEF2AD8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8">
              <a:extLst>
                <a:ext uri="{FF2B5EF4-FFF2-40B4-BE49-F238E27FC236}">
                  <a16:creationId xmlns:a16="http://schemas.microsoft.com/office/drawing/2014/main" id="{EF14BD32-D239-4DA3-98B3-7752073657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9">
              <a:extLst>
                <a:ext uri="{FF2B5EF4-FFF2-40B4-BE49-F238E27FC236}">
                  <a16:creationId xmlns:a16="http://schemas.microsoft.com/office/drawing/2014/main" id="{CF07B250-E5E4-4624-9BD7-8D513A67B7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0">
              <a:extLst>
                <a:ext uri="{FF2B5EF4-FFF2-40B4-BE49-F238E27FC236}">
                  <a16:creationId xmlns:a16="http://schemas.microsoft.com/office/drawing/2014/main" id="{BCC5D120-7C8C-4290-865C-4EE6E4F245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id="{C24688C6-CAE5-4EF2-B2BA-A138DA0A24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2">
              <a:extLst>
                <a:ext uri="{FF2B5EF4-FFF2-40B4-BE49-F238E27FC236}">
                  <a16:creationId xmlns:a16="http://schemas.microsoft.com/office/drawing/2014/main" id="{6BD31099-7C13-4901-A04F-632B1CD84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id="{679F5FF7-82B2-4033-8FBE-63170C9378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B3D296CC-CA82-4C71-A176-6A9FECDB82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075000"/>
          </a:xfrm>
          <a:custGeom>
            <a:avLst/>
            <a:gdLst>
              <a:gd name="connsiteX0" fmla="*/ 0 w 12192000"/>
              <a:gd name="connsiteY0" fmla="*/ 0 h 2075000"/>
              <a:gd name="connsiteX1" fmla="*/ 12192000 w 12192000"/>
              <a:gd name="connsiteY1" fmla="*/ 0 h 2075000"/>
              <a:gd name="connsiteX2" fmla="*/ 12192000 w 12192000"/>
              <a:gd name="connsiteY2" fmla="*/ 558112 h 2075000"/>
              <a:gd name="connsiteX3" fmla="*/ 12192000 w 12192000"/>
              <a:gd name="connsiteY3" fmla="*/ 750237 h 2075000"/>
              <a:gd name="connsiteX4" fmla="*/ 12192000 w 12192000"/>
              <a:gd name="connsiteY4" fmla="*/ 1726055 h 2075000"/>
              <a:gd name="connsiteX5" fmla="*/ 12113803 w 12192000"/>
              <a:gd name="connsiteY5" fmla="*/ 1734338 h 2075000"/>
              <a:gd name="connsiteX6" fmla="*/ 6753597 w 12192000"/>
              <a:gd name="connsiteY6" fmla="*/ 2057895 h 2075000"/>
              <a:gd name="connsiteX7" fmla="*/ 400746 w 12192000"/>
              <a:gd name="connsiteY7" fmla="*/ 1886552 h 2075000"/>
              <a:gd name="connsiteX8" fmla="*/ 0 w 12192000"/>
              <a:gd name="connsiteY8" fmla="*/ 1849576 h 2075000"/>
              <a:gd name="connsiteX9" fmla="*/ 0 w 12192000"/>
              <a:gd name="connsiteY9" fmla="*/ 750237 h 2075000"/>
              <a:gd name="connsiteX10" fmla="*/ 0 w 12192000"/>
              <a:gd name="connsiteY10" fmla="*/ 558112 h 207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92000" h="2075000">
                <a:moveTo>
                  <a:pt x="0" y="0"/>
                </a:moveTo>
                <a:lnTo>
                  <a:pt x="12192000" y="0"/>
                </a:lnTo>
                <a:lnTo>
                  <a:pt x="12192000" y="558112"/>
                </a:lnTo>
                <a:lnTo>
                  <a:pt x="12192000" y="750237"/>
                </a:lnTo>
                <a:lnTo>
                  <a:pt x="12192000" y="1726055"/>
                </a:lnTo>
                <a:lnTo>
                  <a:pt x="12113803" y="1734338"/>
                </a:lnTo>
                <a:cubicBezTo>
                  <a:pt x="10139508" y="1932287"/>
                  <a:pt x="8237152" y="2025290"/>
                  <a:pt x="6753597" y="2057895"/>
                </a:cubicBezTo>
                <a:cubicBezTo>
                  <a:pt x="4940362" y="2097744"/>
                  <a:pt x="2657278" y="2078414"/>
                  <a:pt x="400746" y="1886552"/>
                </a:cubicBezTo>
                <a:lnTo>
                  <a:pt x="0" y="1849576"/>
                </a:lnTo>
                <a:lnTo>
                  <a:pt x="0" y="750237"/>
                </a:lnTo>
                <a:lnTo>
                  <a:pt x="0" y="558112"/>
                </a:lnTo>
                <a:close/>
              </a:path>
            </a:pathLst>
          </a:custGeom>
          <a:solidFill>
            <a:schemeClr val="tx1"/>
          </a:solidFill>
          <a:ln w="444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3CF64F-6C1B-4106-4587-F4E69457D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720" y="762608"/>
            <a:ext cx="10481519" cy="1003932"/>
          </a:xfrm>
        </p:spPr>
        <p:txBody>
          <a:bodyPr anchor="ctr">
            <a:normAutofit/>
          </a:bodyPr>
          <a:lstStyle/>
          <a:p>
            <a:pPr algn="l"/>
            <a:r>
              <a:rPr lang="en-US" sz="3600" b="1" dirty="0">
                <a:solidFill>
                  <a:schemeClr val="accent1"/>
                </a:solidFill>
              </a:rPr>
              <a:t>Neka </a:t>
            </a:r>
            <a:r>
              <a:rPr lang="en-US" sz="3600" b="1" dirty="0" err="1">
                <a:solidFill>
                  <a:schemeClr val="accent1"/>
                </a:solidFill>
              </a:rPr>
              <a:t>zanimljiva</a:t>
            </a:r>
            <a:r>
              <a:rPr lang="en-US" sz="3600" b="1" dirty="0">
                <a:solidFill>
                  <a:schemeClr val="accent1"/>
                </a:solidFill>
              </a:rPr>
              <a:t> </a:t>
            </a:r>
            <a:r>
              <a:rPr lang="en-US" sz="3600" b="1" dirty="0" err="1">
                <a:solidFill>
                  <a:schemeClr val="accent1"/>
                </a:solidFill>
              </a:rPr>
              <a:t>zaposlenja</a:t>
            </a:r>
            <a:r>
              <a:rPr lang="en-US" sz="3600" b="1" dirty="0">
                <a:solidFill>
                  <a:schemeClr val="accent1"/>
                </a:solidFill>
              </a:rPr>
              <a:t> alumna </a:t>
            </a:r>
            <a:r>
              <a:rPr lang="en-US" sz="3600" b="1" dirty="0" err="1">
                <a:solidFill>
                  <a:schemeClr val="accent1"/>
                </a:solidFill>
              </a:rPr>
              <a:t>Fakulteta</a:t>
            </a:r>
            <a:r>
              <a:rPr lang="en-US" sz="3600" b="1" dirty="0">
                <a:solidFill>
                  <a:schemeClr val="accent1"/>
                </a:solidFill>
              </a:rPr>
              <a:t> za </a:t>
            </a:r>
            <a:r>
              <a:rPr lang="en-US" sz="3600" b="1" dirty="0" err="1">
                <a:solidFill>
                  <a:schemeClr val="accent1"/>
                </a:solidFill>
              </a:rPr>
              <a:t>matematiku</a:t>
            </a:r>
            <a:endParaRPr lang="en-US" sz="36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3CBE9-04F1-6A44-B541-C370152DF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FDF98CC-160E-494C-8C3C-8CDC5FA257DE}" type="slidenum">
              <a:rPr lang="en-US">
                <a:solidFill>
                  <a:schemeClr val="bg1"/>
                </a:solidFill>
              </a:rPr>
              <a:pPr>
                <a:spcAft>
                  <a:spcPts val="600"/>
                </a:spcAft>
              </a:pPr>
              <a:t>4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5A1A4-1548-3744-DF71-92C923B6EE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7721" y="2635976"/>
            <a:ext cx="8227269" cy="3542776"/>
          </a:xfrm>
        </p:spPr>
        <p:txBody>
          <a:bodyPr>
            <a:normAutofit/>
          </a:bodyPr>
          <a:lstStyle/>
          <a:p>
            <a:r>
              <a:rPr lang="en-US" dirty="0" err="1"/>
              <a:t>Specijalist</a:t>
            </a:r>
            <a:r>
              <a:rPr lang="en-US" dirty="0"/>
              <a:t> za </a:t>
            </a:r>
            <a:r>
              <a:rPr lang="en-US" dirty="0" err="1"/>
              <a:t>napredno</a:t>
            </a:r>
            <a:r>
              <a:rPr lang="en-US" dirty="0"/>
              <a:t> </a:t>
            </a:r>
            <a:r>
              <a:rPr lang="en-US" dirty="0" err="1"/>
              <a:t>analitičko</a:t>
            </a:r>
            <a:r>
              <a:rPr lang="en-US" dirty="0"/>
              <a:t> </a:t>
            </a:r>
            <a:r>
              <a:rPr lang="en-US" dirty="0" err="1"/>
              <a:t>modeliranje</a:t>
            </a:r>
            <a:r>
              <a:rPr lang="en-US" dirty="0"/>
              <a:t> (</a:t>
            </a:r>
            <a:r>
              <a:rPr lang="en-US" dirty="0" err="1">
                <a:solidFill>
                  <a:srgbClr val="FFFF00"/>
                </a:solidFill>
              </a:rPr>
              <a:t>Zagrebačka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banka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d.d.</a:t>
            </a:r>
            <a:r>
              <a:rPr lang="en-US" dirty="0">
                <a:solidFill>
                  <a:srgbClr val="FFFF00"/>
                </a:solidFill>
              </a:rPr>
              <a:t>, </a:t>
            </a:r>
            <a:r>
              <a:rPr lang="en-US" altLang="en-US" dirty="0" err="1">
                <a:solidFill>
                  <a:srgbClr val="FFFF00"/>
                </a:solidFill>
              </a:rPr>
              <a:t>Erste&amp;Steiermärkische</a:t>
            </a:r>
            <a:r>
              <a:rPr lang="en-US" altLang="en-US" dirty="0">
                <a:solidFill>
                  <a:srgbClr val="FFFF00"/>
                </a:solidFill>
              </a:rPr>
              <a:t> Bank </a:t>
            </a:r>
            <a:r>
              <a:rPr lang="en-US" altLang="en-US" dirty="0" err="1">
                <a:solidFill>
                  <a:srgbClr val="FFFF00"/>
                </a:solidFill>
              </a:rPr>
              <a:t>d.d.</a:t>
            </a:r>
            <a:r>
              <a:rPr lang="en-US" dirty="0"/>
              <a:t>) – 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implementacija</a:t>
            </a:r>
            <a:r>
              <a:rPr lang="en-US" dirty="0"/>
              <a:t> </a:t>
            </a:r>
            <a:r>
              <a:rPr lang="en-US" b="1" dirty="0" err="1"/>
              <a:t>analitičkih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statističkih</a:t>
            </a:r>
            <a:r>
              <a:rPr lang="en-US" b="1" dirty="0"/>
              <a:t> </a:t>
            </a:r>
            <a:r>
              <a:rPr lang="en-US" b="1" dirty="0" err="1"/>
              <a:t>modela</a:t>
            </a:r>
            <a:r>
              <a:rPr lang="en-US" dirty="0"/>
              <a:t> za </a:t>
            </a:r>
            <a:r>
              <a:rPr lang="en-US" dirty="0" err="1"/>
              <a:t>procjenu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,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rejtinga</a:t>
            </a:r>
            <a:r>
              <a:rPr lang="en-US" dirty="0"/>
              <a:t>, </a:t>
            </a:r>
            <a:r>
              <a:rPr lang="en-US" dirty="0" err="1"/>
              <a:t>vjerojatnosti</a:t>
            </a:r>
            <a:r>
              <a:rPr lang="en-US" dirty="0"/>
              <a:t> </a:t>
            </a:r>
            <a:r>
              <a:rPr lang="en-US" dirty="0" err="1"/>
              <a:t>neplaćanja</a:t>
            </a:r>
            <a:r>
              <a:rPr lang="en-US" dirty="0"/>
              <a:t> (default), </a:t>
            </a:r>
            <a:r>
              <a:rPr lang="en-US" dirty="0" err="1"/>
              <a:t>gubitaka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naplati</a:t>
            </a:r>
            <a:r>
              <a:rPr lang="en-US" dirty="0"/>
              <a:t> (loss given default) </a:t>
            </a:r>
            <a:r>
              <a:rPr lang="en-US" dirty="0" err="1"/>
              <a:t>i</a:t>
            </a:r>
            <a:r>
              <a:rPr lang="en-US" dirty="0"/>
              <a:t> sl.</a:t>
            </a:r>
          </a:p>
          <a:p>
            <a:r>
              <a:rPr lang="en-US" dirty="0" err="1"/>
              <a:t>Analitičar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inteligencije</a:t>
            </a:r>
            <a:r>
              <a:rPr lang="en-US" dirty="0"/>
              <a:t> (</a:t>
            </a:r>
            <a:r>
              <a:rPr lang="en-US" dirty="0">
                <a:solidFill>
                  <a:srgbClr val="FFFF00"/>
                </a:solidFill>
              </a:rPr>
              <a:t>A1 Hrvatska</a:t>
            </a:r>
            <a:r>
              <a:rPr lang="en-US" dirty="0"/>
              <a:t>, </a:t>
            </a:r>
            <a:r>
              <a:rPr lang="en-US" dirty="0" err="1">
                <a:solidFill>
                  <a:srgbClr val="FFFF00"/>
                </a:solidFill>
              </a:rPr>
              <a:t>Elixxir</a:t>
            </a:r>
            <a:r>
              <a:rPr lang="en-US" dirty="0"/>
              <a:t>)</a:t>
            </a:r>
          </a:p>
          <a:p>
            <a:r>
              <a:rPr lang="en-US" dirty="0" err="1"/>
              <a:t>Podatkovni</a:t>
            </a:r>
            <a:r>
              <a:rPr lang="en-US" dirty="0"/>
              <a:t> </a:t>
            </a:r>
            <a:r>
              <a:rPr lang="en-US" dirty="0" err="1"/>
              <a:t>inž</a:t>
            </a:r>
            <a:r>
              <a:rPr lang="hr-HR" dirty="0"/>
              <a:t>e</a:t>
            </a:r>
            <a:r>
              <a:rPr lang="en-US" dirty="0" err="1"/>
              <a:t>njer</a:t>
            </a:r>
            <a:r>
              <a:rPr lang="en-US" dirty="0"/>
              <a:t> (</a:t>
            </a:r>
            <a:r>
              <a:rPr lang="en-US" dirty="0">
                <a:solidFill>
                  <a:srgbClr val="FFFF00"/>
                </a:solidFill>
              </a:rPr>
              <a:t>Phillip Morris</a:t>
            </a:r>
            <a:r>
              <a:rPr lang="en-US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1539357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94781A1-31A2-5C71-18AD-10BB6051BF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9399DD4-8184-AA0D-D5F2-9ED5BBC3D2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1"/>
            <a:ext cx="12193061" cy="686920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7AC7630-78F6-F09E-C7AA-6B58C0B6A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909BC007-60C3-6533-DFB6-8C7A33B97D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59C6B8CF-2047-902E-4B5D-E49ECF0FDE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AC298D01-E2A2-2781-4CAE-36818625E3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307C2A52-423C-F27C-76E5-01458E71F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ADC3273B-E184-F79E-3127-97A7F3F02E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BE26EE25-623C-01D7-453A-6BDCCB2B48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DC7ACB11-F7B7-771D-D430-B9AAD519E1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828413D4-5665-F1B1-B601-BEBFA7382D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3">
              <a:extLst>
                <a:ext uri="{FF2B5EF4-FFF2-40B4-BE49-F238E27FC236}">
                  <a16:creationId xmlns:a16="http://schemas.microsoft.com/office/drawing/2014/main" id="{0E66B13E-7E5F-4781-E4DF-338CB9E6DA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4">
              <a:extLst>
                <a:ext uri="{FF2B5EF4-FFF2-40B4-BE49-F238E27FC236}">
                  <a16:creationId xmlns:a16="http://schemas.microsoft.com/office/drawing/2014/main" id="{997D53C5-59A3-A68F-2B59-72492DBA80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5">
              <a:extLst>
                <a:ext uri="{FF2B5EF4-FFF2-40B4-BE49-F238E27FC236}">
                  <a16:creationId xmlns:a16="http://schemas.microsoft.com/office/drawing/2014/main" id="{54EBA9DB-52A8-6816-AB39-08D9D3E58D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6">
              <a:extLst>
                <a:ext uri="{FF2B5EF4-FFF2-40B4-BE49-F238E27FC236}">
                  <a16:creationId xmlns:a16="http://schemas.microsoft.com/office/drawing/2014/main" id="{FE05D770-0DB5-E240-8314-CAEB26E8D6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7">
              <a:extLst>
                <a:ext uri="{FF2B5EF4-FFF2-40B4-BE49-F238E27FC236}">
                  <a16:creationId xmlns:a16="http://schemas.microsoft.com/office/drawing/2014/main" id="{ABED6B07-D8DD-E282-F2EC-7481D15B92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8">
              <a:extLst>
                <a:ext uri="{FF2B5EF4-FFF2-40B4-BE49-F238E27FC236}">
                  <a16:creationId xmlns:a16="http://schemas.microsoft.com/office/drawing/2014/main" id="{23849920-7AED-7E9A-7D7B-76E4E03E5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9">
              <a:extLst>
                <a:ext uri="{FF2B5EF4-FFF2-40B4-BE49-F238E27FC236}">
                  <a16:creationId xmlns:a16="http://schemas.microsoft.com/office/drawing/2014/main" id="{248AD2A8-3497-D6C9-7BDB-D0C565D0F0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0">
              <a:extLst>
                <a:ext uri="{FF2B5EF4-FFF2-40B4-BE49-F238E27FC236}">
                  <a16:creationId xmlns:a16="http://schemas.microsoft.com/office/drawing/2014/main" id="{229BFDE2-AFDE-D8EB-96E5-45ACBC5A04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id="{80363163-C8D1-A4A6-8C47-57C668CFA3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2">
              <a:extLst>
                <a:ext uri="{FF2B5EF4-FFF2-40B4-BE49-F238E27FC236}">
                  <a16:creationId xmlns:a16="http://schemas.microsoft.com/office/drawing/2014/main" id="{5C1FD560-3751-E78C-B82F-69DA5CC5DB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id="{D153D4C2-84B1-0235-55B1-0C459AD491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E59A1213-6AE6-BEFD-5570-08D476632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075000"/>
          </a:xfrm>
          <a:custGeom>
            <a:avLst/>
            <a:gdLst>
              <a:gd name="connsiteX0" fmla="*/ 0 w 12192000"/>
              <a:gd name="connsiteY0" fmla="*/ 0 h 2075000"/>
              <a:gd name="connsiteX1" fmla="*/ 12192000 w 12192000"/>
              <a:gd name="connsiteY1" fmla="*/ 0 h 2075000"/>
              <a:gd name="connsiteX2" fmla="*/ 12192000 w 12192000"/>
              <a:gd name="connsiteY2" fmla="*/ 558112 h 2075000"/>
              <a:gd name="connsiteX3" fmla="*/ 12192000 w 12192000"/>
              <a:gd name="connsiteY3" fmla="*/ 750237 h 2075000"/>
              <a:gd name="connsiteX4" fmla="*/ 12192000 w 12192000"/>
              <a:gd name="connsiteY4" fmla="*/ 1726055 h 2075000"/>
              <a:gd name="connsiteX5" fmla="*/ 12113803 w 12192000"/>
              <a:gd name="connsiteY5" fmla="*/ 1734338 h 2075000"/>
              <a:gd name="connsiteX6" fmla="*/ 6753597 w 12192000"/>
              <a:gd name="connsiteY6" fmla="*/ 2057895 h 2075000"/>
              <a:gd name="connsiteX7" fmla="*/ 400746 w 12192000"/>
              <a:gd name="connsiteY7" fmla="*/ 1886552 h 2075000"/>
              <a:gd name="connsiteX8" fmla="*/ 0 w 12192000"/>
              <a:gd name="connsiteY8" fmla="*/ 1849576 h 2075000"/>
              <a:gd name="connsiteX9" fmla="*/ 0 w 12192000"/>
              <a:gd name="connsiteY9" fmla="*/ 750237 h 2075000"/>
              <a:gd name="connsiteX10" fmla="*/ 0 w 12192000"/>
              <a:gd name="connsiteY10" fmla="*/ 558112 h 207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92000" h="2075000">
                <a:moveTo>
                  <a:pt x="0" y="0"/>
                </a:moveTo>
                <a:lnTo>
                  <a:pt x="12192000" y="0"/>
                </a:lnTo>
                <a:lnTo>
                  <a:pt x="12192000" y="558112"/>
                </a:lnTo>
                <a:lnTo>
                  <a:pt x="12192000" y="750237"/>
                </a:lnTo>
                <a:lnTo>
                  <a:pt x="12192000" y="1726055"/>
                </a:lnTo>
                <a:lnTo>
                  <a:pt x="12113803" y="1734338"/>
                </a:lnTo>
                <a:cubicBezTo>
                  <a:pt x="10139508" y="1932287"/>
                  <a:pt x="8237152" y="2025290"/>
                  <a:pt x="6753597" y="2057895"/>
                </a:cubicBezTo>
                <a:cubicBezTo>
                  <a:pt x="4940362" y="2097744"/>
                  <a:pt x="2657278" y="2078414"/>
                  <a:pt x="400746" y="1886552"/>
                </a:cubicBezTo>
                <a:lnTo>
                  <a:pt x="0" y="1849576"/>
                </a:lnTo>
                <a:lnTo>
                  <a:pt x="0" y="750237"/>
                </a:lnTo>
                <a:lnTo>
                  <a:pt x="0" y="558112"/>
                </a:lnTo>
                <a:close/>
              </a:path>
            </a:pathLst>
          </a:custGeom>
          <a:solidFill>
            <a:schemeClr val="tx1"/>
          </a:solidFill>
          <a:ln w="444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AC8F29-1857-C78B-B127-45C159C6D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720" y="762608"/>
            <a:ext cx="10481519" cy="1003932"/>
          </a:xfrm>
        </p:spPr>
        <p:txBody>
          <a:bodyPr anchor="ctr">
            <a:normAutofit/>
          </a:bodyPr>
          <a:lstStyle/>
          <a:p>
            <a:pPr algn="l"/>
            <a:r>
              <a:rPr lang="en-US" sz="3600" b="1" dirty="0">
                <a:solidFill>
                  <a:schemeClr val="accent1"/>
                </a:solidFill>
              </a:rPr>
              <a:t>Neka </a:t>
            </a:r>
            <a:r>
              <a:rPr lang="en-US" sz="3600" b="1" dirty="0" err="1">
                <a:solidFill>
                  <a:schemeClr val="accent1"/>
                </a:solidFill>
              </a:rPr>
              <a:t>zanimljiva</a:t>
            </a:r>
            <a:r>
              <a:rPr lang="en-US" sz="3600" b="1" dirty="0">
                <a:solidFill>
                  <a:schemeClr val="accent1"/>
                </a:solidFill>
              </a:rPr>
              <a:t> </a:t>
            </a:r>
            <a:r>
              <a:rPr lang="en-US" sz="3600" b="1" dirty="0" err="1">
                <a:solidFill>
                  <a:schemeClr val="accent1"/>
                </a:solidFill>
              </a:rPr>
              <a:t>zaposlenja</a:t>
            </a:r>
            <a:r>
              <a:rPr lang="en-US" sz="3600" b="1" dirty="0">
                <a:solidFill>
                  <a:schemeClr val="accent1"/>
                </a:solidFill>
              </a:rPr>
              <a:t> alumna </a:t>
            </a:r>
            <a:r>
              <a:rPr lang="en-US" sz="3600" b="1" dirty="0" err="1">
                <a:solidFill>
                  <a:schemeClr val="accent1"/>
                </a:solidFill>
              </a:rPr>
              <a:t>Fakulteta</a:t>
            </a:r>
            <a:r>
              <a:rPr lang="en-US" sz="3600" b="1" dirty="0">
                <a:solidFill>
                  <a:schemeClr val="accent1"/>
                </a:solidFill>
              </a:rPr>
              <a:t> za </a:t>
            </a:r>
            <a:r>
              <a:rPr lang="en-US" sz="3600" b="1" dirty="0" err="1">
                <a:solidFill>
                  <a:schemeClr val="accent1"/>
                </a:solidFill>
              </a:rPr>
              <a:t>matematiku</a:t>
            </a:r>
            <a:endParaRPr lang="en-US" sz="36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9AE62-7A31-FB9B-40A0-E99A1366B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FDF98CC-160E-494C-8C3C-8CDC5FA257DE}" type="slidenum">
              <a:rPr lang="en-US">
                <a:solidFill>
                  <a:schemeClr val="bg1"/>
                </a:solidFill>
              </a:rPr>
              <a:pPr>
                <a:spcAft>
                  <a:spcPts val="600"/>
                </a:spcAft>
              </a:pPr>
              <a:t>5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894880-08B7-6926-C1E9-C90E49AFB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7721" y="2635976"/>
            <a:ext cx="8227269" cy="3542776"/>
          </a:xfrm>
        </p:spPr>
        <p:txBody>
          <a:bodyPr>
            <a:normAutofit/>
          </a:bodyPr>
          <a:lstStyle/>
          <a:p>
            <a:r>
              <a:rPr lang="en-US" dirty="0" err="1"/>
              <a:t>Istraživač</a:t>
            </a:r>
            <a:r>
              <a:rPr lang="en-US" dirty="0"/>
              <a:t> </a:t>
            </a:r>
            <a:r>
              <a:rPr lang="en-US" dirty="0" err="1"/>
              <a:t>matematičar</a:t>
            </a:r>
            <a:r>
              <a:rPr lang="en-US" dirty="0"/>
              <a:t> u </a:t>
            </a:r>
            <a:r>
              <a:rPr lang="en-US" dirty="0" err="1"/>
              <a:t>laboratoriju</a:t>
            </a:r>
            <a:r>
              <a:rPr lang="en-US" dirty="0"/>
              <a:t> Mathematics and Informatics for Complexity and Systems (</a:t>
            </a:r>
            <a:r>
              <a:rPr lang="en-US" dirty="0" err="1">
                <a:solidFill>
                  <a:srgbClr val="FFFF00"/>
                </a:solidFill>
              </a:rPr>
              <a:t>CentraleSupelec</a:t>
            </a:r>
            <a:r>
              <a:rPr lang="en-US" dirty="0">
                <a:solidFill>
                  <a:srgbClr val="FFFF00"/>
                </a:solidFill>
              </a:rPr>
              <a:t>, Paris-</a:t>
            </a:r>
            <a:r>
              <a:rPr lang="en-US" dirty="0" err="1">
                <a:solidFill>
                  <a:srgbClr val="FFFF00"/>
                </a:solidFill>
              </a:rPr>
              <a:t>Saclay</a:t>
            </a:r>
            <a:r>
              <a:rPr lang="en-US" dirty="0">
                <a:solidFill>
                  <a:srgbClr val="FFFF00"/>
                </a:solidFill>
              </a:rPr>
              <a:t> University</a:t>
            </a:r>
            <a:r>
              <a:rPr lang="en-US" dirty="0"/>
              <a:t>) – </a:t>
            </a:r>
            <a:r>
              <a:rPr lang="en-US" dirty="0" err="1"/>
              <a:t>analiza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krvi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modela</a:t>
            </a:r>
            <a:r>
              <a:rPr lang="en-US" dirty="0"/>
              <a:t> </a:t>
            </a:r>
            <a:r>
              <a:rPr lang="en-US" dirty="0" err="1"/>
              <a:t>umjetne</a:t>
            </a:r>
            <a:r>
              <a:rPr lang="en-US" dirty="0"/>
              <a:t> </a:t>
            </a:r>
            <a:r>
              <a:rPr lang="en-US" dirty="0" err="1"/>
              <a:t>inteligencije</a:t>
            </a:r>
            <a:r>
              <a:rPr lang="en-US" dirty="0"/>
              <a:t> za </a:t>
            </a:r>
            <a:r>
              <a:rPr lang="en-US" dirty="0" err="1"/>
              <a:t>predviđanje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optimizaciju</a:t>
            </a:r>
            <a:r>
              <a:rPr lang="en-US" dirty="0"/>
              <a:t> </a:t>
            </a:r>
            <a:r>
              <a:rPr lang="en-US" dirty="0" err="1"/>
              <a:t>procedura</a:t>
            </a:r>
            <a:r>
              <a:rPr lang="en-US" dirty="0"/>
              <a:t> u </a:t>
            </a:r>
            <a:r>
              <a:rPr lang="en-US" dirty="0" err="1"/>
              <a:t>liječenju</a:t>
            </a:r>
            <a:r>
              <a:rPr lang="en-US" dirty="0"/>
              <a:t> </a:t>
            </a:r>
            <a:r>
              <a:rPr lang="en-US" dirty="0" err="1"/>
              <a:t>raka</a:t>
            </a:r>
            <a:r>
              <a:rPr lang="en-US" dirty="0"/>
              <a:t> </a:t>
            </a:r>
            <a:r>
              <a:rPr lang="en-US" dirty="0" err="1"/>
              <a:t>krvi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2173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40EFEC4-3BD0-967F-5215-F5A0843837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AA0FDFF-798F-8975-658A-00D9B854B2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1"/>
            <a:ext cx="12193061" cy="686920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3318BF2-05E6-7595-D185-2A8DB47BE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44544CB3-CE4F-B588-957B-937C9841ED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F9A8B997-6F46-DD38-3F32-97633B9DF4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E06B2074-8A36-9D6D-860A-DEB0AA5357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DD935D6E-26D6-5CF2-D1DB-27010240A7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E18D78C0-E793-306B-9D05-9C800A2FEB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0EDE0676-645C-3DCA-8097-85F0037F02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4C93BC27-8D87-82C2-AEA5-CBC6F04AC7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630FE0F6-6072-EC01-707D-330CF855A1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3">
              <a:extLst>
                <a:ext uri="{FF2B5EF4-FFF2-40B4-BE49-F238E27FC236}">
                  <a16:creationId xmlns:a16="http://schemas.microsoft.com/office/drawing/2014/main" id="{7E4EED61-DBD6-2ACC-B557-2DCA92EEAB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4">
              <a:extLst>
                <a:ext uri="{FF2B5EF4-FFF2-40B4-BE49-F238E27FC236}">
                  <a16:creationId xmlns:a16="http://schemas.microsoft.com/office/drawing/2014/main" id="{233E2F29-10A2-174D-4252-A5D8AAFB12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5">
              <a:extLst>
                <a:ext uri="{FF2B5EF4-FFF2-40B4-BE49-F238E27FC236}">
                  <a16:creationId xmlns:a16="http://schemas.microsoft.com/office/drawing/2014/main" id="{917298C7-16E7-0316-428A-1B4DF10414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6">
              <a:extLst>
                <a:ext uri="{FF2B5EF4-FFF2-40B4-BE49-F238E27FC236}">
                  <a16:creationId xmlns:a16="http://schemas.microsoft.com/office/drawing/2014/main" id="{1F28F8BE-2107-E39A-8AE3-EA0C5C0C74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7">
              <a:extLst>
                <a:ext uri="{FF2B5EF4-FFF2-40B4-BE49-F238E27FC236}">
                  <a16:creationId xmlns:a16="http://schemas.microsoft.com/office/drawing/2014/main" id="{2AD24D7B-77D7-1CF5-57E1-4FC41809B6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8">
              <a:extLst>
                <a:ext uri="{FF2B5EF4-FFF2-40B4-BE49-F238E27FC236}">
                  <a16:creationId xmlns:a16="http://schemas.microsoft.com/office/drawing/2014/main" id="{F2E62BDC-F865-C589-8E5C-FDAE0C86BA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9">
              <a:extLst>
                <a:ext uri="{FF2B5EF4-FFF2-40B4-BE49-F238E27FC236}">
                  <a16:creationId xmlns:a16="http://schemas.microsoft.com/office/drawing/2014/main" id="{8F97F07B-F52D-3F18-53AB-D75A307901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0">
              <a:extLst>
                <a:ext uri="{FF2B5EF4-FFF2-40B4-BE49-F238E27FC236}">
                  <a16:creationId xmlns:a16="http://schemas.microsoft.com/office/drawing/2014/main" id="{644ECCE3-A806-55A8-C8E4-1FB5DC64F4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id="{4DB52442-4059-0C14-479F-DB17604ACA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2">
              <a:extLst>
                <a:ext uri="{FF2B5EF4-FFF2-40B4-BE49-F238E27FC236}">
                  <a16:creationId xmlns:a16="http://schemas.microsoft.com/office/drawing/2014/main" id="{2692E81E-9F40-99C5-1CA8-3CADDB2284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id="{4B35DD81-1D1D-C70C-F3C0-5FC9C135FD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63F52D5A-C919-53E9-E4D3-1946D3F340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075000"/>
          </a:xfrm>
          <a:custGeom>
            <a:avLst/>
            <a:gdLst>
              <a:gd name="connsiteX0" fmla="*/ 0 w 12192000"/>
              <a:gd name="connsiteY0" fmla="*/ 0 h 2075000"/>
              <a:gd name="connsiteX1" fmla="*/ 12192000 w 12192000"/>
              <a:gd name="connsiteY1" fmla="*/ 0 h 2075000"/>
              <a:gd name="connsiteX2" fmla="*/ 12192000 w 12192000"/>
              <a:gd name="connsiteY2" fmla="*/ 558112 h 2075000"/>
              <a:gd name="connsiteX3" fmla="*/ 12192000 w 12192000"/>
              <a:gd name="connsiteY3" fmla="*/ 750237 h 2075000"/>
              <a:gd name="connsiteX4" fmla="*/ 12192000 w 12192000"/>
              <a:gd name="connsiteY4" fmla="*/ 1726055 h 2075000"/>
              <a:gd name="connsiteX5" fmla="*/ 12113803 w 12192000"/>
              <a:gd name="connsiteY5" fmla="*/ 1734338 h 2075000"/>
              <a:gd name="connsiteX6" fmla="*/ 6753597 w 12192000"/>
              <a:gd name="connsiteY6" fmla="*/ 2057895 h 2075000"/>
              <a:gd name="connsiteX7" fmla="*/ 400746 w 12192000"/>
              <a:gd name="connsiteY7" fmla="*/ 1886552 h 2075000"/>
              <a:gd name="connsiteX8" fmla="*/ 0 w 12192000"/>
              <a:gd name="connsiteY8" fmla="*/ 1849576 h 2075000"/>
              <a:gd name="connsiteX9" fmla="*/ 0 w 12192000"/>
              <a:gd name="connsiteY9" fmla="*/ 750237 h 2075000"/>
              <a:gd name="connsiteX10" fmla="*/ 0 w 12192000"/>
              <a:gd name="connsiteY10" fmla="*/ 558112 h 207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92000" h="2075000">
                <a:moveTo>
                  <a:pt x="0" y="0"/>
                </a:moveTo>
                <a:lnTo>
                  <a:pt x="12192000" y="0"/>
                </a:lnTo>
                <a:lnTo>
                  <a:pt x="12192000" y="558112"/>
                </a:lnTo>
                <a:lnTo>
                  <a:pt x="12192000" y="750237"/>
                </a:lnTo>
                <a:lnTo>
                  <a:pt x="12192000" y="1726055"/>
                </a:lnTo>
                <a:lnTo>
                  <a:pt x="12113803" y="1734338"/>
                </a:lnTo>
                <a:cubicBezTo>
                  <a:pt x="10139508" y="1932287"/>
                  <a:pt x="8237152" y="2025290"/>
                  <a:pt x="6753597" y="2057895"/>
                </a:cubicBezTo>
                <a:cubicBezTo>
                  <a:pt x="4940362" y="2097744"/>
                  <a:pt x="2657278" y="2078414"/>
                  <a:pt x="400746" y="1886552"/>
                </a:cubicBezTo>
                <a:lnTo>
                  <a:pt x="0" y="1849576"/>
                </a:lnTo>
                <a:lnTo>
                  <a:pt x="0" y="750237"/>
                </a:lnTo>
                <a:lnTo>
                  <a:pt x="0" y="558112"/>
                </a:lnTo>
                <a:close/>
              </a:path>
            </a:pathLst>
          </a:custGeom>
          <a:solidFill>
            <a:schemeClr val="tx1"/>
          </a:solidFill>
          <a:ln w="444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3845F-C85D-1EA8-8F48-251C4B1CC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FDF98CC-160E-494C-8C3C-8CDC5FA257DE}" type="slidenum">
              <a:rPr lang="en-US">
                <a:solidFill>
                  <a:schemeClr val="bg1"/>
                </a:solidFill>
              </a:rPr>
              <a:pPr>
                <a:spcAft>
                  <a:spcPts val="600"/>
                </a:spcAft>
              </a:pPr>
              <a:t>6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C590D-8D90-0515-BDA4-92EBE6B11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7721" y="2635976"/>
            <a:ext cx="8227269" cy="3542776"/>
          </a:xfrm>
        </p:spPr>
        <p:txBody>
          <a:bodyPr>
            <a:normAutofit/>
          </a:bodyPr>
          <a:lstStyle/>
          <a:p>
            <a:r>
              <a:rPr lang="en-US" dirty="0" err="1"/>
              <a:t>Inž</a:t>
            </a:r>
            <a:r>
              <a:rPr lang="hr-HR" dirty="0"/>
              <a:t>e</a:t>
            </a:r>
            <a:r>
              <a:rPr lang="en-US" dirty="0" err="1"/>
              <a:t>njer</a:t>
            </a:r>
            <a:r>
              <a:rPr lang="en-US" dirty="0"/>
              <a:t> </a:t>
            </a:r>
            <a:r>
              <a:rPr lang="en-US" dirty="0" err="1"/>
              <a:t>strojnog</a:t>
            </a:r>
            <a:r>
              <a:rPr lang="en-US" dirty="0"/>
              <a:t> </a:t>
            </a:r>
            <a:r>
              <a:rPr lang="en-US" dirty="0" err="1"/>
              <a:t>učenja</a:t>
            </a:r>
            <a:r>
              <a:rPr lang="en-US" dirty="0"/>
              <a:t> (</a:t>
            </a:r>
            <a:r>
              <a:rPr lang="en-US" dirty="0">
                <a:solidFill>
                  <a:srgbClr val="FFFF00"/>
                </a:solidFill>
              </a:rPr>
              <a:t>Login d.o.o.</a:t>
            </a:r>
            <a:r>
              <a:rPr lang="en-US" dirty="0"/>
              <a:t>)</a:t>
            </a:r>
          </a:p>
          <a:p>
            <a:r>
              <a:rPr lang="en-US" dirty="0" err="1"/>
              <a:t>Specijalist</a:t>
            </a:r>
            <a:r>
              <a:rPr lang="en-US" dirty="0"/>
              <a:t> za </a:t>
            </a:r>
            <a:r>
              <a:rPr lang="en-US" dirty="0" err="1"/>
              <a:t>modeliranje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simulaciju</a:t>
            </a:r>
            <a:r>
              <a:rPr lang="en-US" dirty="0"/>
              <a:t> (</a:t>
            </a:r>
            <a:r>
              <a:rPr lang="en-US" dirty="0" err="1">
                <a:solidFill>
                  <a:srgbClr val="FFFF00"/>
                </a:solidFill>
              </a:rPr>
              <a:t>Lurssen</a:t>
            </a:r>
            <a:r>
              <a:rPr lang="en-US" dirty="0">
                <a:solidFill>
                  <a:srgbClr val="FFFF00"/>
                </a:solidFill>
              </a:rPr>
              <a:t> Design </a:t>
            </a:r>
            <a:r>
              <a:rPr lang="en-US" dirty="0" err="1">
                <a:solidFill>
                  <a:srgbClr val="FFFF00"/>
                </a:solidFill>
              </a:rPr>
              <a:t>Centar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Kvarner</a:t>
            </a:r>
            <a:r>
              <a:rPr lang="en-US" dirty="0"/>
              <a:t>) -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primjena</a:t>
            </a:r>
            <a:r>
              <a:rPr lang="en-US" dirty="0"/>
              <a:t> </a:t>
            </a:r>
            <a:r>
              <a:rPr lang="en-US" dirty="0" err="1"/>
              <a:t>matematičkih</a:t>
            </a:r>
            <a:r>
              <a:rPr lang="en-US" dirty="0"/>
              <a:t> </a:t>
            </a:r>
            <a:r>
              <a:rPr lang="en-US" dirty="0" err="1"/>
              <a:t>modela</a:t>
            </a:r>
            <a:r>
              <a:rPr lang="en-US" dirty="0"/>
              <a:t> za </a:t>
            </a:r>
            <a:r>
              <a:rPr lang="en-US" dirty="0" err="1"/>
              <a:t>simulaciju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 </a:t>
            </a:r>
            <a:r>
              <a:rPr lang="en-US" dirty="0" err="1"/>
              <a:t>kompleksnih</a:t>
            </a:r>
            <a:r>
              <a:rPr lang="en-US" dirty="0"/>
              <a:t> </a:t>
            </a:r>
            <a:r>
              <a:rPr lang="en-US" dirty="0" err="1"/>
              <a:t>sustava</a:t>
            </a:r>
            <a:r>
              <a:rPr lang="en-US" dirty="0"/>
              <a:t>,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stabilnosti</a:t>
            </a:r>
            <a:r>
              <a:rPr lang="en-US" dirty="0"/>
              <a:t>, </a:t>
            </a:r>
            <a:r>
              <a:rPr lang="en-US" dirty="0" err="1"/>
              <a:t>opterećenja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performansi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DD80D12-7130-9432-D71D-CFE0C88B202E}"/>
              </a:ext>
            </a:extLst>
          </p:cNvPr>
          <p:cNvSpPr txBox="1">
            <a:spLocks/>
          </p:cNvSpPr>
          <p:nvPr/>
        </p:nvSpPr>
        <p:spPr>
          <a:xfrm>
            <a:off x="807720" y="762608"/>
            <a:ext cx="10481519" cy="1003932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 err="1">
                <a:solidFill>
                  <a:schemeClr val="accent1"/>
                </a:solidFill>
              </a:rPr>
              <a:t>Neka</a:t>
            </a:r>
            <a:r>
              <a:rPr lang="en-US" sz="3600" b="1" dirty="0">
                <a:solidFill>
                  <a:schemeClr val="accent1"/>
                </a:solidFill>
              </a:rPr>
              <a:t> </a:t>
            </a:r>
            <a:r>
              <a:rPr lang="en-US" sz="3600" b="1" dirty="0" err="1">
                <a:solidFill>
                  <a:schemeClr val="accent1"/>
                </a:solidFill>
              </a:rPr>
              <a:t>zanimljiva</a:t>
            </a:r>
            <a:r>
              <a:rPr lang="en-US" sz="3600" b="1" dirty="0">
                <a:solidFill>
                  <a:schemeClr val="accent1"/>
                </a:solidFill>
              </a:rPr>
              <a:t> </a:t>
            </a:r>
            <a:r>
              <a:rPr lang="en-US" sz="3600" b="1" dirty="0" err="1">
                <a:solidFill>
                  <a:schemeClr val="accent1"/>
                </a:solidFill>
              </a:rPr>
              <a:t>zaposlenja</a:t>
            </a:r>
            <a:r>
              <a:rPr lang="en-US" sz="3600" b="1" dirty="0">
                <a:solidFill>
                  <a:schemeClr val="accent1"/>
                </a:solidFill>
              </a:rPr>
              <a:t> alumna </a:t>
            </a:r>
            <a:r>
              <a:rPr lang="en-US" sz="3600" b="1" dirty="0" err="1">
                <a:solidFill>
                  <a:schemeClr val="accent1"/>
                </a:solidFill>
              </a:rPr>
              <a:t>Fakulteta</a:t>
            </a:r>
            <a:r>
              <a:rPr lang="en-US" sz="3600" b="1" dirty="0">
                <a:solidFill>
                  <a:schemeClr val="accent1"/>
                </a:solidFill>
              </a:rPr>
              <a:t> za </a:t>
            </a:r>
            <a:r>
              <a:rPr lang="en-US" sz="3600" b="1" dirty="0" err="1">
                <a:solidFill>
                  <a:schemeClr val="accent1"/>
                </a:solidFill>
              </a:rPr>
              <a:t>matematiku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1807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8876FC7-262C-4D21-BF78-6A5AC13668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ABE409A9-3B26-4DE4-A0DF-736A57D7D9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DDFC98DB-AE56-4BC5-A7FC-E1958210DF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04C56DFB-4797-43DA-AF68-54F5A02880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A2E5DA65-4E8C-4ED5-BB6A-C4E1072C3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D6D08778-9B28-4AB2-8301-3751F4DAF3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B6E71DBF-240E-4319-BE17-2155D0DCAA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235DD60-9149-4F52-BA2C-888BBDF8B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1FDAF4AB-72D9-49A1-A44E-F2E4325448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7C74439E-2FCE-4914-B25A-0E2EACF648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6F2AC5F5-24C6-4B21-B2A6-14E2A3DDE3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53E026AA-CFCC-425A-AEBB-5AF946E737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CFB34E43-D7A7-44DD-B688-0C80F75A5F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79E6D206-E674-40DF-B2D9-F4D4C81F22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B8D71898-E190-48BB-9FA1-B18CFBECD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02FEB4C2-E567-43E3-982F-9FC2F85BB0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F3A5AE10-E218-4DE4-8C8A-E5DEF1CF60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E6D62A9D-DBC0-4C69-A05C-785CCECCE1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45CCB5FD-6E4A-498D-B96B-BB4FCC1DEE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8CB57E2B-3E69-4131-A938-EE548A3E5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83BD171-940D-49F9-A450-D14C7C7B5F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CA28A8C9-77D1-4849-86D2-1275065E27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0C209A80-098E-469E-8C00-C6968D0D3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400F9E1-E8F2-45AE-AB64-B12ACDD4E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6BDBA639-2A71-4A60-A71A-FF1836F54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5E208A8B-5EBD-4532-BE72-26414FA7C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40" name="Freeform 5">
              <a:extLst>
                <a:ext uri="{FF2B5EF4-FFF2-40B4-BE49-F238E27FC236}">
                  <a16:creationId xmlns:a16="http://schemas.microsoft.com/office/drawing/2014/main" id="{15D09196-B338-4AB5-A71B-CFD5FFCA62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6">
              <a:extLst>
                <a:ext uri="{FF2B5EF4-FFF2-40B4-BE49-F238E27FC236}">
                  <a16:creationId xmlns:a16="http://schemas.microsoft.com/office/drawing/2014/main" id="{F50B4463-128A-4677-A285-C017E6C543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7">
              <a:extLst>
                <a:ext uri="{FF2B5EF4-FFF2-40B4-BE49-F238E27FC236}">
                  <a16:creationId xmlns:a16="http://schemas.microsoft.com/office/drawing/2014/main" id="{1D9B95CD-F023-4DFA-9678-1E02713F74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8">
              <a:extLst>
                <a:ext uri="{FF2B5EF4-FFF2-40B4-BE49-F238E27FC236}">
                  <a16:creationId xmlns:a16="http://schemas.microsoft.com/office/drawing/2014/main" id="{1DDF47A8-BE7B-43F3-A500-F5A4656D8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9">
              <a:extLst>
                <a:ext uri="{FF2B5EF4-FFF2-40B4-BE49-F238E27FC236}">
                  <a16:creationId xmlns:a16="http://schemas.microsoft.com/office/drawing/2014/main" id="{2DD394DE-76FB-42F8-85F2-FD436F423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10">
              <a:extLst>
                <a:ext uri="{FF2B5EF4-FFF2-40B4-BE49-F238E27FC236}">
                  <a16:creationId xmlns:a16="http://schemas.microsoft.com/office/drawing/2014/main" id="{B95F2EFB-87E6-4400-AAF3-7EB8B4F15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11">
              <a:extLst>
                <a:ext uri="{FF2B5EF4-FFF2-40B4-BE49-F238E27FC236}">
                  <a16:creationId xmlns:a16="http://schemas.microsoft.com/office/drawing/2014/main" id="{1D463476-2BC7-418C-9D6F-51444B11A7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12">
              <a:extLst>
                <a:ext uri="{FF2B5EF4-FFF2-40B4-BE49-F238E27FC236}">
                  <a16:creationId xmlns:a16="http://schemas.microsoft.com/office/drawing/2014/main" id="{24011122-2495-478A-81BF-ABBDEA1DA8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C79E87C5-E5B3-476B-B539-FC9CF4A33B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4">
              <a:extLst>
                <a:ext uri="{FF2B5EF4-FFF2-40B4-BE49-F238E27FC236}">
                  <a16:creationId xmlns:a16="http://schemas.microsoft.com/office/drawing/2014/main" id="{956029CA-2B38-434D-9044-5FF3A1ECD1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5">
              <a:extLst>
                <a:ext uri="{FF2B5EF4-FFF2-40B4-BE49-F238E27FC236}">
                  <a16:creationId xmlns:a16="http://schemas.microsoft.com/office/drawing/2014/main" id="{9514CFB6-E8DB-43DC-B1CD-9CC2D4B27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16">
              <a:extLst>
                <a:ext uri="{FF2B5EF4-FFF2-40B4-BE49-F238E27FC236}">
                  <a16:creationId xmlns:a16="http://schemas.microsoft.com/office/drawing/2014/main" id="{BD8C1FC8-E550-45BE-9F30-822BAB3781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17">
              <a:extLst>
                <a:ext uri="{FF2B5EF4-FFF2-40B4-BE49-F238E27FC236}">
                  <a16:creationId xmlns:a16="http://schemas.microsoft.com/office/drawing/2014/main" id="{D1646B5D-A7B7-41EC-9591-0E0C0F4F94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18">
              <a:extLst>
                <a:ext uri="{FF2B5EF4-FFF2-40B4-BE49-F238E27FC236}">
                  <a16:creationId xmlns:a16="http://schemas.microsoft.com/office/drawing/2014/main" id="{E2118E93-481E-4843-987E-378187AA37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19">
              <a:extLst>
                <a:ext uri="{FF2B5EF4-FFF2-40B4-BE49-F238E27FC236}">
                  <a16:creationId xmlns:a16="http://schemas.microsoft.com/office/drawing/2014/main" id="{77038464-F4E2-47EC-A87F-18469191E3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20">
              <a:extLst>
                <a:ext uri="{FF2B5EF4-FFF2-40B4-BE49-F238E27FC236}">
                  <a16:creationId xmlns:a16="http://schemas.microsoft.com/office/drawing/2014/main" id="{FB3BBEB1-E146-408F-95B7-EE2F269DE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21">
              <a:extLst>
                <a:ext uri="{FF2B5EF4-FFF2-40B4-BE49-F238E27FC236}">
                  <a16:creationId xmlns:a16="http://schemas.microsoft.com/office/drawing/2014/main" id="{C765B285-56EC-47FC-B116-274EBBD61A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22">
              <a:extLst>
                <a:ext uri="{FF2B5EF4-FFF2-40B4-BE49-F238E27FC236}">
                  <a16:creationId xmlns:a16="http://schemas.microsoft.com/office/drawing/2014/main" id="{CB4A6191-6913-42EA-905E-8A174AE2C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23">
              <a:extLst>
                <a:ext uri="{FF2B5EF4-FFF2-40B4-BE49-F238E27FC236}">
                  <a16:creationId xmlns:a16="http://schemas.microsoft.com/office/drawing/2014/main" id="{8ADEEF92-F481-475A-845C-5E940F0D55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D9C506D7-84CB-4057-A44A-465313E78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2173916" y="2448612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2" name="Oval 32">
            <a:extLst>
              <a:ext uri="{FF2B5EF4-FFF2-40B4-BE49-F238E27FC236}">
                <a16:creationId xmlns:a16="http://schemas.microsoft.com/office/drawing/2014/main" id="{7842FC68-61FD-4700-8A22-BB8B07188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54579" y="691977"/>
            <a:ext cx="7761923" cy="5343064"/>
          </a:xfrm>
          <a:custGeom>
            <a:avLst/>
            <a:gdLst>
              <a:gd name="connsiteX0" fmla="*/ 0 w 6428838"/>
              <a:gd name="connsiteY0" fmla="*/ 2579031 h 5158062"/>
              <a:gd name="connsiteX1" fmla="*/ 3214419 w 6428838"/>
              <a:gd name="connsiteY1" fmla="*/ 0 h 5158062"/>
              <a:gd name="connsiteX2" fmla="*/ 6428838 w 6428838"/>
              <a:gd name="connsiteY2" fmla="*/ 2579031 h 5158062"/>
              <a:gd name="connsiteX3" fmla="*/ 3214419 w 6428838"/>
              <a:gd name="connsiteY3" fmla="*/ 5158062 h 5158062"/>
              <a:gd name="connsiteX4" fmla="*/ 0 w 6428838"/>
              <a:gd name="connsiteY4" fmla="*/ 2579031 h 5158062"/>
              <a:gd name="connsiteX0" fmla="*/ 3321 w 6432159"/>
              <a:gd name="connsiteY0" fmla="*/ 2647125 h 5226156"/>
              <a:gd name="connsiteX1" fmla="*/ 2789723 w 6432159"/>
              <a:gd name="connsiteY1" fmla="*/ 0 h 5226156"/>
              <a:gd name="connsiteX2" fmla="*/ 6432159 w 6432159"/>
              <a:gd name="connsiteY2" fmla="*/ 2647125 h 5226156"/>
              <a:gd name="connsiteX3" fmla="*/ 3217740 w 6432159"/>
              <a:gd name="connsiteY3" fmla="*/ 5226156 h 5226156"/>
              <a:gd name="connsiteX4" fmla="*/ 3321 w 6432159"/>
              <a:gd name="connsiteY4" fmla="*/ 2647125 h 5226156"/>
              <a:gd name="connsiteX0" fmla="*/ 1953 w 6566979"/>
              <a:gd name="connsiteY0" fmla="*/ 2695803 h 5226224"/>
              <a:gd name="connsiteX1" fmla="*/ 2924543 w 6566979"/>
              <a:gd name="connsiteY1" fmla="*/ 39 h 5226224"/>
              <a:gd name="connsiteX2" fmla="*/ 6566979 w 6566979"/>
              <a:gd name="connsiteY2" fmla="*/ 2647164 h 5226224"/>
              <a:gd name="connsiteX3" fmla="*/ 3352560 w 6566979"/>
              <a:gd name="connsiteY3" fmla="*/ 5226195 h 5226224"/>
              <a:gd name="connsiteX4" fmla="*/ 1953 w 6566979"/>
              <a:gd name="connsiteY4" fmla="*/ 2695803 h 5226224"/>
              <a:gd name="connsiteX0" fmla="*/ 8982 w 6574008"/>
              <a:gd name="connsiteY0" fmla="*/ 2695803 h 5226313"/>
              <a:gd name="connsiteX1" fmla="*/ 2931572 w 6574008"/>
              <a:gd name="connsiteY1" fmla="*/ 39 h 5226313"/>
              <a:gd name="connsiteX2" fmla="*/ 6574008 w 6574008"/>
              <a:gd name="connsiteY2" fmla="*/ 2647164 h 5226313"/>
              <a:gd name="connsiteX3" fmla="*/ 3359589 w 6574008"/>
              <a:gd name="connsiteY3" fmla="*/ 5226195 h 5226313"/>
              <a:gd name="connsiteX4" fmla="*/ 8982 w 6574008"/>
              <a:gd name="connsiteY4" fmla="*/ 2695803 h 5226313"/>
              <a:gd name="connsiteX0" fmla="*/ 11929 w 6576955"/>
              <a:gd name="connsiteY0" fmla="*/ 2695953 h 5226463"/>
              <a:gd name="connsiteX1" fmla="*/ 2934519 w 6576955"/>
              <a:gd name="connsiteY1" fmla="*/ 189 h 5226463"/>
              <a:gd name="connsiteX2" fmla="*/ 6576955 w 6576955"/>
              <a:gd name="connsiteY2" fmla="*/ 2647314 h 5226463"/>
              <a:gd name="connsiteX3" fmla="*/ 3362536 w 6576955"/>
              <a:gd name="connsiteY3" fmla="*/ 5226345 h 5226463"/>
              <a:gd name="connsiteX4" fmla="*/ 11929 w 6576955"/>
              <a:gd name="connsiteY4" fmla="*/ 2695953 h 5226463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92159"/>
              <a:gd name="connsiteX1" fmla="*/ 2931852 w 6963394"/>
              <a:gd name="connsiteY1" fmla="*/ 10033 h 5292159"/>
              <a:gd name="connsiteX2" fmla="*/ 6963394 w 6963394"/>
              <a:gd name="connsiteY2" fmla="*/ 3318639 h 5292159"/>
              <a:gd name="connsiteX3" fmla="*/ 3359869 w 6963394"/>
              <a:gd name="connsiteY3" fmla="*/ 5236189 h 5292159"/>
              <a:gd name="connsiteX4" fmla="*/ 9262 w 6963394"/>
              <a:gd name="connsiteY4" fmla="*/ 2705797 h 5292159"/>
              <a:gd name="connsiteX0" fmla="*/ 9262 w 6963394"/>
              <a:gd name="connsiteY0" fmla="*/ 2705797 h 5259961"/>
              <a:gd name="connsiteX1" fmla="*/ 2931852 w 6963394"/>
              <a:gd name="connsiteY1" fmla="*/ 10033 h 5259961"/>
              <a:gd name="connsiteX2" fmla="*/ 6963394 w 6963394"/>
              <a:gd name="connsiteY2" fmla="*/ 3318639 h 5259961"/>
              <a:gd name="connsiteX3" fmla="*/ 3359869 w 6963394"/>
              <a:gd name="connsiteY3" fmla="*/ 5236189 h 5259961"/>
              <a:gd name="connsiteX4" fmla="*/ 9262 w 6963394"/>
              <a:gd name="connsiteY4" fmla="*/ 2705797 h 5259961"/>
              <a:gd name="connsiteX0" fmla="*/ 9557 w 7352795"/>
              <a:gd name="connsiteY0" fmla="*/ 2707501 h 5252013"/>
              <a:gd name="connsiteX1" fmla="*/ 2932147 w 7352795"/>
              <a:gd name="connsiteY1" fmla="*/ 11737 h 5252013"/>
              <a:gd name="connsiteX2" fmla="*/ 7352795 w 7352795"/>
              <a:gd name="connsiteY2" fmla="*/ 3378709 h 5252013"/>
              <a:gd name="connsiteX3" fmla="*/ 3360164 w 7352795"/>
              <a:gd name="connsiteY3" fmla="*/ 5237893 h 5252013"/>
              <a:gd name="connsiteX4" fmla="*/ 9557 w 7352795"/>
              <a:gd name="connsiteY4" fmla="*/ 2707501 h 5252013"/>
              <a:gd name="connsiteX0" fmla="*/ 8078 w 7789061"/>
              <a:gd name="connsiteY0" fmla="*/ 2744796 h 5249051"/>
              <a:gd name="connsiteX1" fmla="*/ 3368413 w 7789061"/>
              <a:gd name="connsiteY1" fmla="*/ 10121 h 5249051"/>
              <a:gd name="connsiteX2" fmla="*/ 7789061 w 7789061"/>
              <a:gd name="connsiteY2" fmla="*/ 3377093 h 5249051"/>
              <a:gd name="connsiteX3" fmla="*/ 3796430 w 7789061"/>
              <a:gd name="connsiteY3" fmla="*/ 5236277 h 5249051"/>
              <a:gd name="connsiteX4" fmla="*/ 8078 w 7789061"/>
              <a:gd name="connsiteY4" fmla="*/ 2744796 h 5249051"/>
              <a:gd name="connsiteX0" fmla="*/ 8078 w 7789061"/>
              <a:gd name="connsiteY0" fmla="*/ 2744796 h 5271741"/>
              <a:gd name="connsiteX1" fmla="*/ 3368413 w 7789061"/>
              <a:gd name="connsiteY1" fmla="*/ 10121 h 5271741"/>
              <a:gd name="connsiteX2" fmla="*/ 7789061 w 7789061"/>
              <a:gd name="connsiteY2" fmla="*/ 3377093 h 5271741"/>
              <a:gd name="connsiteX3" fmla="*/ 3796430 w 7789061"/>
              <a:gd name="connsiteY3" fmla="*/ 5236277 h 5271741"/>
              <a:gd name="connsiteX4" fmla="*/ 8078 w 7789061"/>
              <a:gd name="connsiteY4" fmla="*/ 2744796 h 5271741"/>
              <a:gd name="connsiteX0" fmla="*/ 1055 w 7782038"/>
              <a:gd name="connsiteY0" fmla="*/ 2738806 h 5438018"/>
              <a:gd name="connsiteX1" fmla="*/ 3361390 w 7782038"/>
              <a:gd name="connsiteY1" fmla="*/ 4131 h 5438018"/>
              <a:gd name="connsiteX2" fmla="*/ 7782038 w 7782038"/>
              <a:gd name="connsiteY2" fmla="*/ 3371103 h 5438018"/>
              <a:gd name="connsiteX3" fmla="*/ 3692130 w 7782038"/>
              <a:gd name="connsiteY3" fmla="*/ 5415113 h 5438018"/>
              <a:gd name="connsiteX4" fmla="*/ 1055 w 7782038"/>
              <a:gd name="connsiteY4" fmla="*/ 2738806 h 5438018"/>
              <a:gd name="connsiteX0" fmla="*/ 28883 w 7809866"/>
              <a:gd name="connsiteY0" fmla="*/ 2742147 h 5441359"/>
              <a:gd name="connsiteX1" fmla="*/ 3389218 w 7809866"/>
              <a:gd name="connsiteY1" fmla="*/ 7472 h 5441359"/>
              <a:gd name="connsiteX2" fmla="*/ 7809866 w 7809866"/>
              <a:gd name="connsiteY2" fmla="*/ 3374444 h 5441359"/>
              <a:gd name="connsiteX3" fmla="*/ 3719958 w 7809866"/>
              <a:gd name="connsiteY3" fmla="*/ 5418454 h 5441359"/>
              <a:gd name="connsiteX4" fmla="*/ 28883 w 7809866"/>
              <a:gd name="connsiteY4" fmla="*/ 2742147 h 5441359"/>
              <a:gd name="connsiteX0" fmla="*/ 36549 w 7817532"/>
              <a:gd name="connsiteY0" fmla="*/ 2751085 h 5450297"/>
              <a:gd name="connsiteX1" fmla="*/ 3396884 w 7817532"/>
              <a:gd name="connsiteY1" fmla="*/ 16410 h 5450297"/>
              <a:gd name="connsiteX2" fmla="*/ 7817532 w 7817532"/>
              <a:gd name="connsiteY2" fmla="*/ 3383382 h 5450297"/>
              <a:gd name="connsiteX3" fmla="*/ 3727624 w 7817532"/>
              <a:gd name="connsiteY3" fmla="*/ 5427392 h 5450297"/>
              <a:gd name="connsiteX4" fmla="*/ 36549 w 7817532"/>
              <a:gd name="connsiteY4" fmla="*/ 2751085 h 545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7532" h="5450297">
                <a:moveTo>
                  <a:pt x="36549" y="2751085"/>
                </a:moveTo>
                <a:cubicBezTo>
                  <a:pt x="-281221" y="925127"/>
                  <a:pt x="1526121" y="-147339"/>
                  <a:pt x="3396884" y="16410"/>
                </a:cubicBezTo>
                <a:cubicBezTo>
                  <a:pt x="5267647" y="180159"/>
                  <a:pt x="7817532" y="1453184"/>
                  <a:pt x="7817532" y="3383382"/>
                </a:cubicBezTo>
                <a:cubicBezTo>
                  <a:pt x="7700800" y="5342763"/>
                  <a:pt x="5024455" y="5532775"/>
                  <a:pt x="3727624" y="5427392"/>
                </a:cubicBezTo>
                <a:cubicBezTo>
                  <a:pt x="2430794" y="5322009"/>
                  <a:pt x="354319" y="4577043"/>
                  <a:pt x="36549" y="2751085"/>
                </a:cubicBezTo>
                <a:close/>
              </a:path>
            </a:pathLst>
          </a:custGeom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A69D00-6848-EA74-F2FC-81222F22A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6277" y="2061838"/>
            <a:ext cx="6959446" cy="1662475"/>
          </a:xfrm>
        </p:spPr>
        <p:txBody>
          <a:bodyPr vert="horz" lIns="228600" tIns="228600" rIns="228600" bIns="0" rtlCol="0" anchor="b"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en-US" sz="4800" b="1" dirty="0" err="1">
                <a:solidFill>
                  <a:schemeClr val="tx1"/>
                </a:solidFill>
              </a:rPr>
              <a:t>Optimizacija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err="1">
                <a:solidFill>
                  <a:schemeClr val="tx1"/>
                </a:solidFill>
              </a:rPr>
              <a:t>i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err="1">
                <a:solidFill>
                  <a:schemeClr val="tx1"/>
                </a:solidFill>
              </a:rPr>
              <a:t>modeliranje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err="1">
                <a:solidFill>
                  <a:schemeClr val="tx1"/>
                </a:solidFill>
              </a:rPr>
              <a:t>poslovnih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err="1">
                <a:solidFill>
                  <a:schemeClr val="tx1"/>
                </a:solidFill>
              </a:rPr>
              <a:t>procesa</a:t>
            </a:r>
            <a:r>
              <a:rPr lang="en-US" sz="4800" b="1" dirty="0">
                <a:solidFill>
                  <a:schemeClr val="tx1"/>
                </a:solidFill>
              </a:rPr>
              <a:t> </a:t>
            </a:r>
            <a:br>
              <a:rPr lang="en-US" sz="4800" b="1" dirty="0">
                <a:solidFill>
                  <a:schemeClr val="tx1"/>
                </a:solidFill>
              </a:rPr>
            </a:br>
            <a:endParaRPr lang="en-US" sz="48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57076-3A3E-1B58-F035-ACD2DFB07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8938" y="3783690"/>
            <a:ext cx="5414125" cy="1725980"/>
          </a:xfrm>
        </p:spPr>
        <p:txBody>
          <a:bodyPr vert="horz" lIns="91440" tIns="0" rIns="91440" bIns="45720" rtlCol="0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2000" dirty="0" err="1"/>
              <a:t>Matematičar</a:t>
            </a:r>
            <a:r>
              <a:rPr lang="en-US" sz="2000" dirty="0"/>
              <a:t> </a:t>
            </a:r>
            <a:r>
              <a:rPr lang="en-US" sz="2000" dirty="0" err="1"/>
              <a:t>kreira</a:t>
            </a:r>
            <a:r>
              <a:rPr lang="en-US" sz="2000" dirty="0"/>
              <a:t> </a:t>
            </a:r>
            <a:r>
              <a:rPr lang="en-US" sz="2000" dirty="0" err="1"/>
              <a:t>algoritam</a:t>
            </a:r>
            <a:r>
              <a:rPr lang="en-US" sz="2000" dirty="0"/>
              <a:t> za </a:t>
            </a:r>
            <a:r>
              <a:rPr lang="en-US" sz="2000" dirty="0" err="1"/>
              <a:t>određivanje</a:t>
            </a:r>
            <a:r>
              <a:rPr lang="en-US" sz="2000" dirty="0"/>
              <a:t> </a:t>
            </a:r>
            <a:r>
              <a:rPr lang="en-US" sz="2000" dirty="0" err="1"/>
              <a:t>optimalne</a:t>
            </a:r>
            <a:r>
              <a:rPr lang="en-US" sz="2000" dirty="0"/>
              <a:t> </a:t>
            </a:r>
            <a:r>
              <a:rPr lang="en-US" sz="2000" dirty="0" err="1"/>
              <a:t>realizacije</a:t>
            </a:r>
            <a:r>
              <a:rPr lang="en-US" sz="2000" dirty="0"/>
              <a:t> </a:t>
            </a:r>
            <a:r>
              <a:rPr lang="en-US" sz="2000" dirty="0" err="1"/>
              <a:t>nekog</a:t>
            </a:r>
            <a:r>
              <a:rPr lang="en-US" sz="2000" dirty="0"/>
              <a:t> </a:t>
            </a:r>
            <a:r>
              <a:rPr lang="en-US" sz="2000" dirty="0" err="1"/>
              <a:t>poslovnog</a:t>
            </a:r>
            <a:r>
              <a:rPr lang="en-US" sz="2000" dirty="0"/>
              <a:t> </a:t>
            </a:r>
            <a:r>
              <a:rPr lang="en-US" sz="2000" dirty="0" err="1"/>
              <a:t>procesa</a:t>
            </a:r>
            <a:r>
              <a:rPr lang="en-US" sz="2000" dirty="0"/>
              <a:t>, </a:t>
            </a:r>
            <a:r>
              <a:rPr lang="en-US" sz="2000" dirty="0" err="1"/>
              <a:t>npr</a:t>
            </a:r>
            <a:r>
              <a:rPr lang="en-US" sz="2000" dirty="0"/>
              <a:t>. </a:t>
            </a:r>
            <a:r>
              <a:rPr lang="en-US" sz="2000" dirty="0" err="1"/>
              <a:t>određivanje</a:t>
            </a:r>
            <a:r>
              <a:rPr lang="en-US" sz="2000" dirty="0"/>
              <a:t> </a:t>
            </a:r>
            <a:r>
              <a:rPr lang="en-US" sz="2000" dirty="0" err="1"/>
              <a:t>optimalnog</a:t>
            </a:r>
            <a:r>
              <a:rPr lang="en-US" sz="2000" dirty="0"/>
              <a:t> </a:t>
            </a:r>
            <a:r>
              <a:rPr lang="en-US" sz="2000" dirty="0" err="1"/>
              <a:t>rasporeda</a:t>
            </a:r>
            <a:r>
              <a:rPr lang="en-US" sz="2000" dirty="0"/>
              <a:t> </a:t>
            </a:r>
            <a:r>
              <a:rPr lang="en-US" sz="2000" dirty="0" err="1"/>
              <a:t>velikih</a:t>
            </a:r>
            <a:r>
              <a:rPr lang="en-US" sz="2000" dirty="0"/>
              <a:t> </a:t>
            </a:r>
            <a:r>
              <a:rPr lang="en-US" sz="2000" dirty="0" err="1"/>
              <a:t>građevinskih</a:t>
            </a:r>
            <a:r>
              <a:rPr lang="en-US" sz="2000" dirty="0"/>
              <a:t> </a:t>
            </a:r>
            <a:r>
              <a:rPr lang="en-US" sz="2000" dirty="0" err="1"/>
              <a:t>strojeva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različite</a:t>
            </a:r>
            <a:r>
              <a:rPr lang="en-US" sz="2000" dirty="0"/>
              <a:t> </a:t>
            </a:r>
            <a:r>
              <a:rPr lang="en-US" sz="2000" dirty="0" err="1"/>
              <a:t>lokacije</a:t>
            </a:r>
            <a:r>
              <a:rPr lang="en-US" sz="2000" dirty="0"/>
              <a:t> </a:t>
            </a:r>
            <a:r>
              <a:rPr lang="en-US" sz="2000" dirty="0" err="1"/>
              <a:t>unutar</a:t>
            </a:r>
            <a:r>
              <a:rPr lang="en-US" sz="2000" dirty="0"/>
              <a:t> </a:t>
            </a:r>
            <a:r>
              <a:rPr lang="en-US" sz="2000" dirty="0" err="1"/>
              <a:t>županija</a:t>
            </a:r>
            <a:r>
              <a:rPr lang="en-US" sz="2000" dirty="0"/>
              <a:t>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C4C7E1-B312-E718-1CF3-A99A7EE8B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FDF98CC-160E-494C-8C3C-8CDC5FA257DE}" type="slidenum">
              <a:rPr lang="en-US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23771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379F20-001B-F279-F8FA-D5FA8E0C54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9B94990D-06AD-38D7-3647-60AE2BE24E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91D9D383-3BA7-9B27-6975-C9662DBAF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6B6EE3E7-AEB3-CEDE-4000-C0472943C4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5A640FCB-ADD2-0E58-B9B0-8ECD08F16E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556CDD6C-9511-6364-2964-6E6547C6A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6A55CE23-CC8E-C7B8-E229-9718F04635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C5E645DD-D4A5-B76D-322F-A48CDA2EB7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7BF28A55-ABC0-0B56-F533-0C0309E58F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04C683DA-CF5B-544A-C306-4357CF933F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F0B562E6-EA5F-DD63-4D78-B97619D248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98B0BA37-7F58-488B-A0CA-955DD9A28E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705CBECC-C47B-4FED-0A80-304298A49B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73B4AC67-15AD-E8F6-C408-C7012705E9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3F41A90B-17A6-2DB9-B6FB-644FF1034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30BF5880-3D97-F6BD-776F-5026A3ADFE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963667D9-2FA7-C028-9255-115FF3EDAA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C44DC06C-1A48-7365-3DE2-756E7DBCA7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36B5E2B5-2D92-CF88-52D6-A8E271AFE4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6ADC392C-0966-7145-EEDB-BEDBBD1A3B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9C737D57-5ADB-73EE-C395-764E41809E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7ED31DBC-4E76-478A-A7F4-760FF14D76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19173C7-2E44-640E-3984-6542E2B3F6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F4A42170-9CA4-EB2D-E93B-031BDB5A86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AFEED35-967E-5F59-1A93-5E8EE9F938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84AC2247-47C9-12FD-A658-568011486E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20D9A640-46D8-1E7D-75EF-9B4705A95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40" name="Freeform 5">
              <a:extLst>
                <a:ext uri="{FF2B5EF4-FFF2-40B4-BE49-F238E27FC236}">
                  <a16:creationId xmlns:a16="http://schemas.microsoft.com/office/drawing/2014/main" id="{4779170E-F431-2EED-579A-D5246B06B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6">
              <a:extLst>
                <a:ext uri="{FF2B5EF4-FFF2-40B4-BE49-F238E27FC236}">
                  <a16:creationId xmlns:a16="http://schemas.microsoft.com/office/drawing/2014/main" id="{4823261F-5562-4D5B-2540-ABE0246A81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7">
              <a:extLst>
                <a:ext uri="{FF2B5EF4-FFF2-40B4-BE49-F238E27FC236}">
                  <a16:creationId xmlns:a16="http://schemas.microsoft.com/office/drawing/2014/main" id="{BDDF7070-F96B-3770-A000-8076269031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8">
              <a:extLst>
                <a:ext uri="{FF2B5EF4-FFF2-40B4-BE49-F238E27FC236}">
                  <a16:creationId xmlns:a16="http://schemas.microsoft.com/office/drawing/2014/main" id="{4EBAA929-D0E6-8B41-5B28-127134ECC4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9">
              <a:extLst>
                <a:ext uri="{FF2B5EF4-FFF2-40B4-BE49-F238E27FC236}">
                  <a16:creationId xmlns:a16="http://schemas.microsoft.com/office/drawing/2014/main" id="{10132995-0414-8458-CBC8-A4D1AC5E60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10">
              <a:extLst>
                <a:ext uri="{FF2B5EF4-FFF2-40B4-BE49-F238E27FC236}">
                  <a16:creationId xmlns:a16="http://schemas.microsoft.com/office/drawing/2014/main" id="{0EB4F7FC-1738-2C29-5641-B856680F98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11">
              <a:extLst>
                <a:ext uri="{FF2B5EF4-FFF2-40B4-BE49-F238E27FC236}">
                  <a16:creationId xmlns:a16="http://schemas.microsoft.com/office/drawing/2014/main" id="{0814C382-A9FE-2884-2EA3-485EAC4C43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12">
              <a:extLst>
                <a:ext uri="{FF2B5EF4-FFF2-40B4-BE49-F238E27FC236}">
                  <a16:creationId xmlns:a16="http://schemas.microsoft.com/office/drawing/2014/main" id="{1F9B996D-7C90-2F84-A0DC-05966AB4A9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06B9E38D-E651-4612-71A5-7EADAA474F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4">
              <a:extLst>
                <a:ext uri="{FF2B5EF4-FFF2-40B4-BE49-F238E27FC236}">
                  <a16:creationId xmlns:a16="http://schemas.microsoft.com/office/drawing/2014/main" id="{194FD9DD-90A6-F0D3-5ADE-1FC1954D6A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5">
              <a:extLst>
                <a:ext uri="{FF2B5EF4-FFF2-40B4-BE49-F238E27FC236}">
                  <a16:creationId xmlns:a16="http://schemas.microsoft.com/office/drawing/2014/main" id="{A98DD92F-5F42-3BAA-DBC8-0FFBABB519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16">
              <a:extLst>
                <a:ext uri="{FF2B5EF4-FFF2-40B4-BE49-F238E27FC236}">
                  <a16:creationId xmlns:a16="http://schemas.microsoft.com/office/drawing/2014/main" id="{2AC41B74-F860-6D9E-85C7-D909AA0E59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17">
              <a:extLst>
                <a:ext uri="{FF2B5EF4-FFF2-40B4-BE49-F238E27FC236}">
                  <a16:creationId xmlns:a16="http://schemas.microsoft.com/office/drawing/2014/main" id="{CDDE7FF9-8B00-490B-D9F2-40E82719C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18">
              <a:extLst>
                <a:ext uri="{FF2B5EF4-FFF2-40B4-BE49-F238E27FC236}">
                  <a16:creationId xmlns:a16="http://schemas.microsoft.com/office/drawing/2014/main" id="{7DC15689-FE11-9BF0-D5DA-0EABBD4EF1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19">
              <a:extLst>
                <a:ext uri="{FF2B5EF4-FFF2-40B4-BE49-F238E27FC236}">
                  <a16:creationId xmlns:a16="http://schemas.microsoft.com/office/drawing/2014/main" id="{4C8709F0-27DB-D7DD-B44A-CAE8DCC905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20">
              <a:extLst>
                <a:ext uri="{FF2B5EF4-FFF2-40B4-BE49-F238E27FC236}">
                  <a16:creationId xmlns:a16="http://schemas.microsoft.com/office/drawing/2014/main" id="{1091F3C9-40D0-5BC3-CD8E-EBB751B82B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21">
              <a:extLst>
                <a:ext uri="{FF2B5EF4-FFF2-40B4-BE49-F238E27FC236}">
                  <a16:creationId xmlns:a16="http://schemas.microsoft.com/office/drawing/2014/main" id="{6751085B-A302-7466-10EB-CF621CA0B6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22">
              <a:extLst>
                <a:ext uri="{FF2B5EF4-FFF2-40B4-BE49-F238E27FC236}">
                  <a16:creationId xmlns:a16="http://schemas.microsoft.com/office/drawing/2014/main" id="{A95D0DCD-3706-D7BA-7129-0E06A79AAE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23">
              <a:extLst>
                <a:ext uri="{FF2B5EF4-FFF2-40B4-BE49-F238E27FC236}">
                  <a16:creationId xmlns:a16="http://schemas.microsoft.com/office/drawing/2014/main" id="{920BBCE5-51DA-E2FA-AD40-2EF808EBC9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AC933920-F7B4-563B-56DF-5FC01879E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2173916" y="2448612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2" name="Oval 32">
            <a:extLst>
              <a:ext uri="{FF2B5EF4-FFF2-40B4-BE49-F238E27FC236}">
                <a16:creationId xmlns:a16="http://schemas.microsoft.com/office/drawing/2014/main" id="{59585B6C-9064-9F91-F2B7-277C53B8F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54579" y="691977"/>
            <a:ext cx="7761923" cy="5343064"/>
          </a:xfrm>
          <a:custGeom>
            <a:avLst/>
            <a:gdLst>
              <a:gd name="connsiteX0" fmla="*/ 0 w 6428838"/>
              <a:gd name="connsiteY0" fmla="*/ 2579031 h 5158062"/>
              <a:gd name="connsiteX1" fmla="*/ 3214419 w 6428838"/>
              <a:gd name="connsiteY1" fmla="*/ 0 h 5158062"/>
              <a:gd name="connsiteX2" fmla="*/ 6428838 w 6428838"/>
              <a:gd name="connsiteY2" fmla="*/ 2579031 h 5158062"/>
              <a:gd name="connsiteX3" fmla="*/ 3214419 w 6428838"/>
              <a:gd name="connsiteY3" fmla="*/ 5158062 h 5158062"/>
              <a:gd name="connsiteX4" fmla="*/ 0 w 6428838"/>
              <a:gd name="connsiteY4" fmla="*/ 2579031 h 5158062"/>
              <a:gd name="connsiteX0" fmla="*/ 3321 w 6432159"/>
              <a:gd name="connsiteY0" fmla="*/ 2647125 h 5226156"/>
              <a:gd name="connsiteX1" fmla="*/ 2789723 w 6432159"/>
              <a:gd name="connsiteY1" fmla="*/ 0 h 5226156"/>
              <a:gd name="connsiteX2" fmla="*/ 6432159 w 6432159"/>
              <a:gd name="connsiteY2" fmla="*/ 2647125 h 5226156"/>
              <a:gd name="connsiteX3" fmla="*/ 3217740 w 6432159"/>
              <a:gd name="connsiteY3" fmla="*/ 5226156 h 5226156"/>
              <a:gd name="connsiteX4" fmla="*/ 3321 w 6432159"/>
              <a:gd name="connsiteY4" fmla="*/ 2647125 h 5226156"/>
              <a:gd name="connsiteX0" fmla="*/ 1953 w 6566979"/>
              <a:gd name="connsiteY0" fmla="*/ 2695803 h 5226224"/>
              <a:gd name="connsiteX1" fmla="*/ 2924543 w 6566979"/>
              <a:gd name="connsiteY1" fmla="*/ 39 h 5226224"/>
              <a:gd name="connsiteX2" fmla="*/ 6566979 w 6566979"/>
              <a:gd name="connsiteY2" fmla="*/ 2647164 h 5226224"/>
              <a:gd name="connsiteX3" fmla="*/ 3352560 w 6566979"/>
              <a:gd name="connsiteY3" fmla="*/ 5226195 h 5226224"/>
              <a:gd name="connsiteX4" fmla="*/ 1953 w 6566979"/>
              <a:gd name="connsiteY4" fmla="*/ 2695803 h 5226224"/>
              <a:gd name="connsiteX0" fmla="*/ 8982 w 6574008"/>
              <a:gd name="connsiteY0" fmla="*/ 2695803 h 5226313"/>
              <a:gd name="connsiteX1" fmla="*/ 2931572 w 6574008"/>
              <a:gd name="connsiteY1" fmla="*/ 39 h 5226313"/>
              <a:gd name="connsiteX2" fmla="*/ 6574008 w 6574008"/>
              <a:gd name="connsiteY2" fmla="*/ 2647164 h 5226313"/>
              <a:gd name="connsiteX3" fmla="*/ 3359589 w 6574008"/>
              <a:gd name="connsiteY3" fmla="*/ 5226195 h 5226313"/>
              <a:gd name="connsiteX4" fmla="*/ 8982 w 6574008"/>
              <a:gd name="connsiteY4" fmla="*/ 2695803 h 5226313"/>
              <a:gd name="connsiteX0" fmla="*/ 11929 w 6576955"/>
              <a:gd name="connsiteY0" fmla="*/ 2695953 h 5226463"/>
              <a:gd name="connsiteX1" fmla="*/ 2934519 w 6576955"/>
              <a:gd name="connsiteY1" fmla="*/ 189 h 5226463"/>
              <a:gd name="connsiteX2" fmla="*/ 6576955 w 6576955"/>
              <a:gd name="connsiteY2" fmla="*/ 2647314 h 5226463"/>
              <a:gd name="connsiteX3" fmla="*/ 3362536 w 6576955"/>
              <a:gd name="connsiteY3" fmla="*/ 5226345 h 5226463"/>
              <a:gd name="connsiteX4" fmla="*/ 11929 w 6576955"/>
              <a:gd name="connsiteY4" fmla="*/ 2695953 h 5226463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92159"/>
              <a:gd name="connsiteX1" fmla="*/ 2931852 w 6963394"/>
              <a:gd name="connsiteY1" fmla="*/ 10033 h 5292159"/>
              <a:gd name="connsiteX2" fmla="*/ 6963394 w 6963394"/>
              <a:gd name="connsiteY2" fmla="*/ 3318639 h 5292159"/>
              <a:gd name="connsiteX3" fmla="*/ 3359869 w 6963394"/>
              <a:gd name="connsiteY3" fmla="*/ 5236189 h 5292159"/>
              <a:gd name="connsiteX4" fmla="*/ 9262 w 6963394"/>
              <a:gd name="connsiteY4" fmla="*/ 2705797 h 5292159"/>
              <a:gd name="connsiteX0" fmla="*/ 9262 w 6963394"/>
              <a:gd name="connsiteY0" fmla="*/ 2705797 h 5259961"/>
              <a:gd name="connsiteX1" fmla="*/ 2931852 w 6963394"/>
              <a:gd name="connsiteY1" fmla="*/ 10033 h 5259961"/>
              <a:gd name="connsiteX2" fmla="*/ 6963394 w 6963394"/>
              <a:gd name="connsiteY2" fmla="*/ 3318639 h 5259961"/>
              <a:gd name="connsiteX3" fmla="*/ 3359869 w 6963394"/>
              <a:gd name="connsiteY3" fmla="*/ 5236189 h 5259961"/>
              <a:gd name="connsiteX4" fmla="*/ 9262 w 6963394"/>
              <a:gd name="connsiteY4" fmla="*/ 2705797 h 5259961"/>
              <a:gd name="connsiteX0" fmla="*/ 9557 w 7352795"/>
              <a:gd name="connsiteY0" fmla="*/ 2707501 h 5252013"/>
              <a:gd name="connsiteX1" fmla="*/ 2932147 w 7352795"/>
              <a:gd name="connsiteY1" fmla="*/ 11737 h 5252013"/>
              <a:gd name="connsiteX2" fmla="*/ 7352795 w 7352795"/>
              <a:gd name="connsiteY2" fmla="*/ 3378709 h 5252013"/>
              <a:gd name="connsiteX3" fmla="*/ 3360164 w 7352795"/>
              <a:gd name="connsiteY3" fmla="*/ 5237893 h 5252013"/>
              <a:gd name="connsiteX4" fmla="*/ 9557 w 7352795"/>
              <a:gd name="connsiteY4" fmla="*/ 2707501 h 5252013"/>
              <a:gd name="connsiteX0" fmla="*/ 8078 w 7789061"/>
              <a:gd name="connsiteY0" fmla="*/ 2744796 h 5249051"/>
              <a:gd name="connsiteX1" fmla="*/ 3368413 w 7789061"/>
              <a:gd name="connsiteY1" fmla="*/ 10121 h 5249051"/>
              <a:gd name="connsiteX2" fmla="*/ 7789061 w 7789061"/>
              <a:gd name="connsiteY2" fmla="*/ 3377093 h 5249051"/>
              <a:gd name="connsiteX3" fmla="*/ 3796430 w 7789061"/>
              <a:gd name="connsiteY3" fmla="*/ 5236277 h 5249051"/>
              <a:gd name="connsiteX4" fmla="*/ 8078 w 7789061"/>
              <a:gd name="connsiteY4" fmla="*/ 2744796 h 5249051"/>
              <a:gd name="connsiteX0" fmla="*/ 8078 w 7789061"/>
              <a:gd name="connsiteY0" fmla="*/ 2744796 h 5271741"/>
              <a:gd name="connsiteX1" fmla="*/ 3368413 w 7789061"/>
              <a:gd name="connsiteY1" fmla="*/ 10121 h 5271741"/>
              <a:gd name="connsiteX2" fmla="*/ 7789061 w 7789061"/>
              <a:gd name="connsiteY2" fmla="*/ 3377093 h 5271741"/>
              <a:gd name="connsiteX3" fmla="*/ 3796430 w 7789061"/>
              <a:gd name="connsiteY3" fmla="*/ 5236277 h 5271741"/>
              <a:gd name="connsiteX4" fmla="*/ 8078 w 7789061"/>
              <a:gd name="connsiteY4" fmla="*/ 2744796 h 5271741"/>
              <a:gd name="connsiteX0" fmla="*/ 1055 w 7782038"/>
              <a:gd name="connsiteY0" fmla="*/ 2738806 h 5438018"/>
              <a:gd name="connsiteX1" fmla="*/ 3361390 w 7782038"/>
              <a:gd name="connsiteY1" fmla="*/ 4131 h 5438018"/>
              <a:gd name="connsiteX2" fmla="*/ 7782038 w 7782038"/>
              <a:gd name="connsiteY2" fmla="*/ 3371103 h 5438018"/>
              <a:gd name="connsiteX3" fmla="*/ 3692130 w 7782038"/>
              <a:gd name="connsiteY3" fmla="*/ 5415113 h 5438018"/>
              <a:gd name="connsiteX4" fmla="*/ 1055 w 7782038"/>
              <a:gd name="connsiteY4" fmla="*/ 2738806 h 5438018"/>
              <a:gd name="connsiteX0" fmla="*/ 28883 w 7809866"/>
              <a:gd name="connsiteY0" fmla="*/ 2742147 h 5441359"/>
              <a:gd name="connsiteX1" fmla="*/ 3389218 w 7809866"/>
              <a:gd name="connsiteY1" fmla="*/ 7472 h 5441359"/>
              <a:gd name="connsiteX2" fmla="*/ 7809866 w 7809866"/>
              <a:gd name="connsiteY2" fmla="*/ 3374444 h 5441359"/>
              <a:gd name="connsiteX3" fmla="*/ 3719958 w 7809866"/>
              <a:gd name="connsiteY3" fmla="*/ 5418454 h 5441359"/>
              <a:gd name="connsiteX4" fmla="*/ 28883 w 7809866"/>
              <a:gd name="connsiteY4" fmla="*/ 2742147 h 5441359"/>
              <a:gd name="connsiteX0" fmla="*/ 36549 w 7817532"/>
              <a:gd name="connsiteY0" fmla="*/ 2751085 h 5450297"/>
              <a:gd name="connsiteX1" fmla="*/ 3396884 w 7817532"/>
              <a:gd name="connsiteY1" fmla="*/ 16410 h 5450297"/>
              <a:gd name="connsiteX2" fmla="*/ 7817532 w 7817532"/>
              <a:gd name="connsiteY2" fmla="*/ 3383382 h 5450297"/>
              <a:gd name="connsiteX3" fmla="*/ 3727624 w 7817532"/>
              <a:gd name="connsiteY3" fmla="*/ 5427392 h 5450297"/>
              <a:gd name="connsiteX4" fmla="*/ 36549 w 7817532"/>
              <a:gd name="connsiteY4" fmla="*/ 2751085 h 545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7532" h="5450297">
                <a:moveTo>
                  <a:pt x="36549" y="2751085"/>
                </a:moveTo>
                <a:cubicBezTo>
                  <a:pt x="-281221" y="925127"/>
                  <a:pt x="1526121" y="-147339"/>
                  <a:pt x="3396884" y="16410"/>
                </a:cubicBezTo>
                <a:cubicBezTo>
                  <a:pt x="5267647" y="180159"/>
                  <a:pt x="7817532" y="1453184"/>
                  <a:pt x="7817532" y="3383382"/>
                </a:cubicBezTo>
                <a:cubicBezTo>
                  <a:pt x="7700800" y="5342763"/>
                  <a:pt x="5024455" y="5532775"/>
                  <a:pt x="3727624" y="5427392"/>
                </a:cubicBezTo>
                <a:cubicBezTo>
                  <a:pt x="2430794" y="5322009"/>
                  <a:pt x="354319" y="4577043"/>
                  <a:pt x="36549" y="2751085"/>
                </a:cubicBezTo>
                <a:close/>
              </a:path>
            </a:pathLst>
          </a:custGeom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570EBD-EEB5-04BA-90C5-7AF2396F2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0732" y="2412978"/>
            <a:ext cx="6959446" cy="1662475"/>
          </a:xfrm>
        </p:spPr>
        <p:txBody>
          <a:bodyPr vert="horz" lIns="228600" tIns="228600" rIns="228600" bIns="0" rtlCol="0" anchor="b"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en-US" sz="5300" b="1" dirty="0" err="1">
                <a:solidFill>
                  <a:schemeClr val="tx1"/>
                </a:solidFill>
              </a:rPr>
              <a:t>Istraživanje</a:t>
            </a:r>
            <a:r>
              <a:rPr lang="en-US" sz="5300" b="1" dirty="0">
                <a:solidFill>
                  <a:schemeClr val="tx1"/>
                </a:solidFill>
              </a:rPr>
              <a:t> </a:t>
            </a:r>
            <a:r>
              <a:rPr lang="en-US" sz="5300" b="1" dirty="0" err="1">
                <a:solidFill>
                  <a:schemeClr val="tx1"/>
                </a:solidFill>
              </a:rPr>
              <a:t>i</a:t>
            </a:r>
            <a:r>
              <a:rPr lang="en-US" sz="5300" b="1" dirty="0">
                <a:solidFill>
                  <a:schemeClr val="tx1"/>
                </a:solidFill>
              </a:rPr>
              <a:t> </a:t>
            </a:r>
            <a:r>
              <a:rPr lang="en-US" sz="5300" b="1" dirty="0" err="1">
                <a:solidFill>
                  <a:schemeClr val="tx1"/>
                </a:solidFill>
              </a:rPr>
              <a:t>razvoj</a:t>
            </a:r>
            <a:r>
              <a:rPr lang="en-US" sz="5300" b="1" dirty="0">
                <a:solidFill>
                  <a:schemeClr val="tx1"/>
                </a:solidFill>
              </a:rPr>
              <a:t> </a:t>
            </a:r>
            <a:r>
              <a:rPr lang="en-US" sz="5300" b="1" dirty="0" err="1">
                <a:solidFill>
                  <a:schemeClr val="tx1"/>
                </a:solidFill>
              </a:rPr>
              <a:t>naprednih</a:t>
            </a:r>
            <a:r>
              <a:rPr lang="en-US" sz="5300" b="1" dirty="0">
                <a:solidFill>
                  <a:schemeClr val="tx1"/>
                </a:solidFill>
              </a:rPr>
              <a:t> </a:t>
            </a:r>
            <a:r>
              <a:rPr lang="en-US" sz="5300" b="1" dirty="0" err="1">
                <a:solidFill>
                  <a:schemeClr val="tx1"/>
                </a:solidFill>
              </a:rPr>
              <a:t>modula</a:t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9F704-5662-35CA-1531-3B86F7471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8938" y="3783690"/>
            <a:ext cx="5414125" cy="1196717"/>
          </a:xfrm>
        </p:spPr>
        <p:txBody>
          <a:bodyPr vert="horz" lIns="91440" tIns="0" rIns="91440" bIns="45720" rtlCol="0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2000" dirty="0"/>
              <a:t>U </a:t>
            </a:r>
            <a:r>
              <a:rPr lang="en-US" sz="2000" dirty="0" err="1"/>
              <a:t>suradnji</a:t>
            </a:r>
            <a:r>
              <a:rPr lang="en-US" sz="2000" dirty="0"/>
              <a:t> s IT </a:t>
            </a:r>
            <a:r>
              <a:rPr lang="en-US" sz="2000" dirty="0" err="1"/>
              <a:t>sektorom</a:t>
            </a:r>
            <a:r>
              <a:rPr lang="en-US" sz="2000" dirty="0"/>
              <a:t> </a:t>
            </a:r>
            <a:r>
              <a:rPr lang="en-US" sz="2000" dirty="0" err="1"/>
              <a:t>matematičari</a:t>
            </a:r>
            <a:r>
              <a:rPr lang="en-US" sz="2000" dirty="0"/>
              <a:t> </a:t>
            </a:r>
            <a:r>
              <a:rPr lang="en-US" sz="2000" dirty="0" err="1"/>
              <a:t>razvijaju</a:t>
            </a:r>
            <a:r>
              <a:rPr lang="en-US" sz="2000" dirty="0"/>
              <a:t> </a:t>
            </a:r>
            <a:r>
              <a:rPr lang="en-US" sz="2000" dirty="0" err="1"/>
              <a:t>moderne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inovativne</a:t>
            </a:r>
            <a:r>
              <a:rPr lang="en-US" sz="2000" dirty="0"/>
              <a:t> module </a:t>
            </a:r>
            <a:r>
              <a:rPr lang="en-US" sz="2000" dirty="0" err="1"/>
              <a:t>specifične</a:t>
            </a:r>
            <a:r>
              <a:rPr lang="en-US" sz="2000" dirty="0"/>
              <a:t> za </a:t>
            </a:r>
            <a:r>
              <a:rPr lang="en-US" sz="2000" dirty="0" err="1"/>
              <a:t>istaknuto</a:t>
            </a:r>
            <a:r>
              <a:rPr lang="en-US" sz="2000" dirty="0"/>
              <a:t> </a:t>
            </a:r>
            <a:r>
              <a:rPr lang="en-US" sz="2000" dirty="0" err="1"/>
              <a:t>poslovno</a:t>
            </a:r>
            <a:r>
              <a:rPr lang="en-US" sz="2000" dirty="0"/>
              <a:t> </a:t>
            </a:r>
            <a:r>
              <a:rPr lang="en-US" sz="2000" dirty="0" err="1"/>
              <a:t>okruženje</a:t>
            </a:r>
            <a:r>
              <a:rPr lang="en-US" sz="2000" dirty="0"/>
              <a:t>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206E8D-3A60-B1CB-8BB8-E373584E8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FDF98CC-160E-494C-8C3C-8CDC5FA257DE}" type="slidenum">
              <a:rPr lang="en-US"/>
              <a:pPr>
                <a:spcAft>
                  <a:spcPts val="600"/>
                </a:spcAft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9638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4C9BBB2-F0C3-A623-6AEF-F594EEDBDE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8B7F7DC7-8A5E-CEF1-E90F-7713A53ACA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3967CB21-DDCD-DAC0-859B-E1A235077C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8E46EDFF-CC64-BE01-ADD6-DCC627B495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AD7AB0D1-6D6D-1554-3675-F5573D1AE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55E43E1F-4138-B218-6216-63652A2E7D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C7852854-CF75-C608-023E-F3BCFBFB62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52DF1692-4B3A-506D-DAB1-26F15A36DA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7AAE29F6-A113-D7E8-14D9-0F14DBEF0C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934ECABF-607F-CD55-879B-8CA542D25D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5660EF7D-E4A2-B0E4-241B-2C831E1DD3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272AEF25-0475-73CB-FAEB-474C4926C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9EA0712D-6799-D455-D93B-139B4BCB77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94851641-A5EC-2427-7F70-AB1537616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A30B847A-8BB1-7BC7-0E0C-83F4A590C5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2C91BED2-3158-8775-2C77-95BE572098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0CC200C3-FE1C-C08B-F020-8550C6BA6D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6C4BF3EC-5819-33A1-6EC0-9E5CB306FA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2E0B4C8E-CEB9-6674-E351-A4BAAE6E08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129BB8FA-A1A0-09C6-75A4-CC0B306F53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A098E229-DD5A-1BAA-ABD6-F443261573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993B8B8-FD9C-7E9A-FCA5-41AE48F23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72F47065-811B-6447-4E38-6EBC208733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CB5EF646-EEA2-3336-E3C8-4981032056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86430889-2D0B-CB3B-D5E5-59A331E26D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A6CF362F-53B1-00AD-193F-D657693AB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04CE95C2-A394-B349-67B4-86F9F5DD01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40" name="Freeform 5">
              <a:extLst>
                <a:ext uri="{FF2B5EF4-FFF2-40B4-BE49-F238E27FC236}">
                  <a16:creationId xmlns:a16="http://schemas.microsoft.com/office/drawing/2014/main" id="{06606943-A8CE-B7A1-E570-8387A0BE98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6">
              <a:extLst>
                <a:ext uri="{FF2B5EF4-FFF2-40B4-BE49-F238E27FC236}">
                  <a16:creationId xmlns:a16="http://schemas.microsoft.com/office/drawing/2014/main" id="{017353D6-EB12-19C3-D2F6-80FC1C6CD8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7">
              <a:extLst>
                <a:ext uri="{FF2B5EF4-FFF2-40B4-BE49-F238E27FC236}">
                  <a16:creationId xmlns:a16="http://schemas.microsoft.com/office/drawing/2014/main" id="{949CF118-85FD-7FC6-9446-621F700E1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8">
              <a:extLst>
                <a:ext uri="{FF2B5EF4-FFF2-40B4-BE49-F238E27FC236}">
                  <a16:creationId xmlns:a16="http://schemas.microsoft.com/office/drawing/2014/main" id="{ABCC8AF2-B4C4-2839-41CA-342CF5562F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9">
              <a:extLst>
                <a:ext uri="{FF2B5EF4-FFF2-40B4-BE49-F238E27FC236}">
                  <a16:creationId xmlns:a16="http://schemas.microsoft.com/office/drawing/2014/main" id="{E15B4770-98A5-DB4A-B957-C02FFE9C8D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10">
              <a:extLst>
                <a:ext uri="{FF2B5EF4-FFF2-40B4-BE49-F238E27FC236}">
                  <a16:creationId xmlns:a16="http://schemas.microsoft.com/office/drawing/2014/main" id="{BA778576-172B-D3E4-99E1-EA1557F21B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11">
              <a:extLst>
                <a:ext uri="{FF2B5EF4-FFF2-40B4-BE49-F238E27FC236}">
                  <a16:creationId xmlns:a16="http://schemas.microsoft.com/office/drawing/2014/main" id="{CF5AE155-6AAB-B642-CDB7-9D47B24551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12">
              <a:extLst>
                <a:ext uri="{FF2B5EF4-FFF2-40B4-BE49-F238E27FC236}">
                  <a16:creationId xmlns:a16="http://schemas.microsoft.com/office/drawing/2014/main" id="{53A6E2D6-ACB7-A337-BDE7-A5FD7CD0A9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8B463ED8-C89D-F4B2-E203-2ECD9CF5E0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4">
              <a:extLst>
                <a:ext uri="{FF2B5EF4-FFF2-40B4-BE49-F238E27FC236}">
                  <a16:creationId xmlns:a16="http://schemas.microsoft.com/office/drawing/2014/main" id="{8DE4AEA8-DF12-3CC5-73DC-B8C325C235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5">
              <a:extLst>
                <a:ext uri="{FF2B5EF4-FFF2-40B4-BE49-F238E27FC236}">
                  <a16:creationId xmlns:a16="http://schemas.microsoft.com/office/drawing/2014/main" id="{C7FC79E4-8A06-4481-BBBD-5BA5EA8175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16">
              <a:extLst>
                <a:ext uri="{FF2B5EF4-FFF2-40B4-BE49-F238E27FC236}">
                  <a16:creationId xmlns:a16="http://schemas.microsoft.com/office/drawing/2014/main" id="{34F1B37C-7CA5-8715-046A-A122583BB0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17">
              <a:extLst>
                <a:ext uri="{FF2B5EF4-FFF2-40B4-BE49-F238E27FC236}">
                  <a16:creationId xmlns:a16="http://schemas.microsoft.com/office/drawing/2014/main" id="{8E95C27B-8951-992B-4242-E0E6DFF4CA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18">
              <a:extLst>
                <a:ext uri="{FF2B5EF4-FFF2-40B4-BE49-F238E27FC236}">
                  <a16:creationId xmlns:a16="http://schemas.microsoft.com/office/drawing/2014/main" id="{A010DB45-6C85-ACE5-A8DF-79980AC35A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19">
              <a:extLst>
                <a:ext uri="{FF2B5EF4-FFF2-40B4-BE49-F238E27FC236}">
                  <a16:creationId xmlns:a16="http://schemas.microsoft.com/office/drawing/2014/main" id="{4C5FF25D-3BEE-5665-088B-51F5C66A58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20">
              <a:extLst>
                <a:ext uri="{FF2B5EF4-FFF2-40B4-BE49-F238E27FC236}">
                  <a16:creationId xmlns:a16="http://schemas.microsoft.com/office/drawing/2014/main" id="{40ACC896-CA76-383E-A177-E475C9E526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21">
              <a:extLst>
                <a:ext uri="{FF2B5EF4-FFF2-40B4-BE49-F238E27FC236}">
                  <a16:creationId xmlns:a16="http://schemas.microsoft.com/office/drawing/2014/main" id="{DCE09333-C15F-0165-1FF6-784C838929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22">
              <a:extLst>
                <a:ext uri="{FF2B5EF4-FFF2-40B4-BE49-F238E27FC236}">
                  <a16:creationId xmlns:a16="http://schemas.microsoft.com/office/drawing/2014/main" id="{C579AEB8-FFBC-170A-11BA-8F13706CE0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23">
              <a:extLst>
                <a:ext uri="{FF2B5EF4-FFF2-40B4-BE49-F238E27FC236}">
                  <a16:creationId xmlns:a16="http://schemas.microsoft.com/office/drawing/2014/main" id="{170BDCE3-46FD-98AA-4EE3-7EADCA8E6A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FEC35583-7FCD-1B86-9A9B-EBA254516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2173916" y="2448612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2" name="Oval 32">
            <a:extLst>
              <a:ext uri="{FF2B5EF4-FFF2-40B4-BE49-F238E27FC236}">
                <a16:creationId xmlns:a16="http://schemas.microsoft.com/office/drawing/2014/main" id="{0A7F1D73-FB8A-C798-F472-DF3631450C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54579" y="691977"/>
            <a:ext cx="7761923" cy="5343064"/>
          </a:xfrm>
          <a:custGeom>
            <a:avLst/>
            <a:gdLst>
              <a:gd name="connsiteX0" fmla="*/ 0 w 6428838"/>
              <a:gd name="connsiteY0" fmla="*/ 2579031 h 5158062"/>
              <a:gd name="connsiteX1" fmla="*/ 3214419 w 6428838"/>
              <a:gd name="connsiteY1" fmla="*/ 0 h 5158062"/>
              <a:gd name="connsiteX2" fmla="*/ 6428838 w 6428838"/>
              <a:gd name="connsiteY2" fmla="*/ 2579031 h 5158062"/>
              <a:gd name="connsiteX3" fmla="*/ 3214419 w 6428838"/>
              <a:gd name="connsiteY3" fmla="*/ 5158062 h 5158062"/>
              <a:gd name="connsiteX4" fmla="*/ 0 w 6428838"/>
              <a:gd name="connsiteY4" fmla="*/ 2579031 h 5158062"/>
              <a:gd name="connsiteX0" fmla="*/ 3321 w 6432159"/>
              <a:gd name="connsiteY0" fmla="*/ 2647125 h 5226156"/>
              <a:gd name="connsiteX1" fmla="*/ 2789723 w 6432159"/>
              <a:gd name="connsiteY1" fmla="*/ 0 h 5226156"/>
              <a:gd name="connsiteX2" fmla="*/ 6432159 w 6432159"/>
              <a:gd name="connsiteY2" fmla="*/ 2647125 h 5226156"/>
              <a:gd name="connsiteX3" fmla="*/ 3217740 w 6432159"/>
              <a:gd name="connsiteY3" fmla="*/ 5226156 h 5226156"/>
              <a:gd name="connsiteX4" fmla="*/ 3321 w 6432159"/>
              <a:gd name="connsiteY4" fmla="*/ 2647125 h 5226156"/>
              <a:gd name="connsiteX0" fmla="*/ 1953 w 6566979"/>
              <a:gd name="connsiteY0" fmla="*/ 2695803 h 5226224"/>
              <a:gd name="connsiteX1" fmla="*/ 2924543 w 6566979"/>
              <a:gd name="connsiteY1" fmla="*/ 39 h 5226224"/>
              <a:gd name="connsiteX2" fmla="*/ 6566979 w 6566979"/>
              <a:gd name="connsiteY2" fmla="*/ 2647164 h 5226224"/>
              <a:gd name="connsiteX3" fmla="*/ 3352560 w 6566979"/>
              <a:gd name="connsiteY3" fmla="*/ 5226195 h 5226224"/>
              <a:gd name="connsiteX4" fmla="*/ 1953 w 6566979"/>
              <a:gd name="connsiteY4" fmla="*/ 2695803 h 5226224"/>
              <a:gd name="connsiteX0" fmla="*/ 8982 w 6574008"/>
              <a:gd name="connsiteY0" fmla="*/ 2695803 h 5226313"/>
              <a:gd name="connsiteX1" fmla="*/ 2931572 w 6574008"/>
              <a:gd name="connsiteY1" fmla="*/ 39 h 5226313"/>
              <a:gd name="connsiteX2" fmla="*/ 6574008 w 6574008"/>
              <a:gd name="connsiteY2" fmla="*/ 2647164 h 5226313"/>
              <a:gd name="connsiteX3" fmla="*/ 3359589 w 6574008"/>
              <a:gd name="connsiteY3" fmla="*/ 5226195 h 5226313"/>
              <a:gd name="connsiteX4" fmla="*/ 8982 w 6574008"/>
              <a:gd name="connsiteY4" fmla="*/ 2695803 h 5226313"/>
              <a:gd name="connsiteX0" fmla="*/ 11929 w 6576955"/>
              <a:gd name="connsiteY0" fmla="*/ 2695953 h 5226463"/>
              <a:gd name="connsiteX1" fmla="*/ 2934519 w 6576955"/>
              <a:gd name="connsiteY1" fmla="*/ 189 h 5226463"/>
              <a:gd name="connsiteX2" fmla="*/ 6576955 w 6576955"/>
              <a:gd name="connsiteY2" fmla="*/ 2647314 h 5226463"/>
              <a:gd name="connsiteX3" fmla="*/ 3362536 w 6576955"/>
              <a:gd name="connsiteY3" fmla="*/ 5226345 h 5226463"/>
              <a:gd name="connsiteX4" fmla="*/ 11929 w 6576955"/>
              <a:gd name="connsiteY4" fmla="*/ 2695953 h 5226463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92159"/>
              <a:gd name="connsiteX1" fmla="*/ 2931852 w 6963394"/>
              <a:gd name="connsiteY1" fmla="*/ 10033 h 5292159"/>
              <a:gd name="connsiteX2" fmla="*/ 6963394 w 6963394"/>
              <a:gd name="connsiteY2" fmla="*/ 3318639 h 5292159"/>
              <a:gd name="connsiteX3" fmla="*/ 3359869 w 6963394"/>
              <a:gd name="connsiteY3" fmla="*/ 5236189 h 5292159"/>
              <a:gd name="connsiteX4" fmla="*/ 9262 w 6963394"/>
              <a:gd name="connsiteY4" fmla="*/ 2705797 h 5292159"/>
              <a:gd name="connsiteX0" fmla="*/ 9262 w 6963394"/>
              <a:gd name="connsiteY0" fmla="*/ 2705797 h 5259961"/>
              <a:gd name="connsiteX1" fmla="*/ 2931852 w 6963394"/>
              <a:gd name="connsiteY1" fmla="*/ 10033 h 5259961"/>
              <a:gd name="connsiteX2" fmla="*/ 6963394 w 6963394"/>
              <a:gd name="connsiteY2" fmla="*/ 3318639 h 5259961"/>
              <a:gd name="connsiteX3" fmla="*/ 3359869 w 6963394"/>
              <a:gd name="connsiteY3" fmla="*/ 5236189 h 5259961"/>
              <a:gd name="connsiteX4" fmla="*/ 9262 w 6963394"/>
              <a:gd name="connsiteY4" fmla="*/ 2705797 h 5259961"/>
              <a:gd name="connsiteX0" fmla="*/ 9557 w 7352795"/>
              <a:gd name="connsiteY0" fmla="*/ 2707501 h 5252013"/>
              <a:gd name="connsiteX1" fmla="*/ 2932147 w 7352795"/>
              <a:gd name="connsiteY1" fmla="*/ 11737 h 5252013"/>
              <a:gd name="connsiteX2" fmla="*/ 7352795 w 7352795"/>
              <a:gd name="connsiteY2" fmla="*/ 3378709 h 5252013"/>
              <a:gd name="connsiteX3" fmla="*/ 3360164 w 7352795"/>
              <a:gd name="connsiteY3" fmla="*/ 5237893 h 5252013"/>
              <a:gd name="connsiteX4" fmla="*/ 9557 w 7352795"/>
              <a:gd name="connsiteY4" fmla="*/ 2707501 h 5252013"/>
              <a:gd name="connsiteX0" fmla="*/ 8078 w 7789061"/>
              <a:gd name="connsiteY0" fmla="*/ 2744796 h 5249051"/>
              <a:gd name="connsiteX1" fmla="*/ 3368413 w 7789061"/>
              <a:gd name="connsiteY1" fmla="*/ 10121 h 5249051"/>
              <a:gd name="connsiteX2" fmla="*/ 7789061 w 7789061"/>
              <a:gd name="connsiteY2" fmla="*/ 3377093 h 5249051"/>
              <a:gd name="connsiteX3" fmla="*/ 3796430 w 7789061"/>
              <a:gd name="connsiteY3" fmla="*/ 5236277 h 5249051"/>
              <a:gd name="connsiteX4" fmla="*/ 8078 w 7789061"/>
              <a:gd name="connsiteY4" fmla="*/ 2744796 h 5249051"/>
              <a:gd name="connsiteX0" fmla="*/ 8078 w 7789061"/>
              <a:gd name="connsiteY0" fmla="*/ 2744796 h 5271741"/>
              <a:gd name="connsiteX1" fmla="*/ 3368413 w 7789061"/>
              <a:gd name="connsiteY1" fmla="*/ 10121 h 5271741"/>
              <a:gd name="connsiteX2" fmla="*/ 7789061 w 7789061"/>
              <a:gd name="connsiteY2" fmla="*/ 3377093 h 5271741"/>
              <a:gd name="connsiteX3" fmla="*/ 3796430 w 7789061"/>
              <a:gd name="connsiteY3" fmla="*/ 5236277 h 5271741"/>
              <a:gd name="connsiteX4" fmla="*/ 8078 w 7789061"/>
              <a:gd name="connsiteY4" fmla="*/ 2744796 h 5271741"/>
              <a:gd name="connsiteX0" fmla="*/ 1055 w 7782038"/>
              <a:gd name="connsiteY0" fmla="*/ 2738806 h 5438018"/>
              <a:gd name="connsiteX1" fmla="*/ 3361390 w 7782038"/>
              <a:gd name="connsiteY1" fmla="*/ 4131 h 5438018"/>
              <a:gd name="connsiteX2" fmla="*/ 7782038 w 7782038"/>
              <a:gd name="connsiteY2" fmla="*/ 3371103 h 5438018"/>
              <a:gd name="connsiteX3" fmla="*/ 3692130 w 7782038"/>
              <a:gd name="connsiteY3" fmla="*/ 5415113 h 5438018"/>
              <a:gd name="connsiteX4" fmla="*/ 1055 w 7782038"/>
              <a:gd name="connsiteY4" fmla="*/ 2738806 h 5438018"/>
              <a:gd name="connsiteX0" fmla="*/ 28883 w 7809866"/>
              <a:gd name="connsiteY0" fmla="*/ 2742147 h 5441359"/>
              <a:gd name="connsiteX1" fmla="*/ 3389218 w 7809866"/>
              <a:gd name="connsiteY1" fmla="*/ 7472 h 5441359"/>
              <a:gd name="connsiteX2" fmla="*/ 7809866 w 7809866"/>
              <a:gd name="connsiteY2" fmla="*/ 3374444 h 5441359"/>
              <a:gd name="connsiteX3" fmla="*/ 3719958 w 7809866"/>
              <a:gd name="connsiteY3" fmla="*/ 5418454 h 5441359"/>
              <a:gd name="connsiteX4" fmla="*/ 28883 w 7809866"/>
              <a:gd name="connsiteY4" fmla="*/ 2742147 h 5441359"/>
              <a:gd name="connsiteX0" fmla="*/ 36549 w 7817532"/>
              <a:gd name="connsiteY0" fmla="*/ 2751085 h 5450297"/>
              <a:gd name="connsiteX1" fmla="*/ 3396884 w 7817532"/>
              <a:gd name="connsiteY1" fmla="*/ 16410 h 5450297"/>
              <a:gd name="connsiteX2" fmla="*/ 7817532 w 7817532"/>
              <a:gd name="connsiteY2" fmla="*/ 3383382 h 5450297"/>
              <a:gd name="connsiteX3" fmla="*/ 3727624 w 7817532"/>
              <a:gd name="connsiteY3" fmla="*/ 5427392 h 5450297"/>
              <a:gd name="connsiteX4" fmla="*/ 36549 w 7817532"/>
              <a:gd name="connsiteY4" fmla="*/ 2751085 h 545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7532" h="5450297">
                <a:moveTo>
                  <a:pt x="36549" y="2751085"/>
                </a:moveTo>
                <a:cubicBezTo>
                  <a:pt x="-281221" y="925127"/>
                  <a:pt x="1526121" y="-147339"/>
                  <a:pt x="3396884" y="16410"/>
                </a:cubicBezTo>
                <a:cubicBezTo>
                  <a:pt x="5267647" y="180159"/>
                  <a:pt x="7817532" y="1453184"/>
                  <a:pt x="7817532" y="3383382"/>
                </a:cubicBezTo>
                <a:cubicBezTo>
                  <a:pt x="7700800" y="5342763"/>
                  <a:pt x="5024455" y="5532775"/>
                  <a:pt x="3727624" y="5427392"/>
                </a:cubicBezTo>
                <a:cubicBezTo>
                  <a:pt x="2430794" y="5322009"/>
                  <a:pt x="354319" y="4577043"/>
                  <a:pt x="36549" y="2751085"/>
                </a:cubicBezTo>
                <a:close/>
              </a:path>
            </a:pathLst>
          </a:custGeom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5ECB7D-1EBB-4EDF-E9DB-921F7F731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6277" y="2061838"/>
            <a:ext cx="6959446" cy="1662475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err="1">
                <a:solidFill>
                  <a:schemeClr val="tx1"/>
                </a:solidFill>
              </a:rPr>
              <a:t>Podatkovno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err="1">
                <a:solidFill>
                  <a:schemeClr val="tx1"/>
                </a:solidFill>
              </a:rPr>
              <a:t>inž</a:t>
            </a:r>
            <a:r>
              <a:rPr lang="hr-HR" sz="4800" b="1" dirty="0">
                <a:solidFill>
                  <a:schemeClr val="tx1"/>
                </a:solidFill>
              </a:rPr>
              <a:t>e</a:t>
            </a:r>
            <a:r>
              <a:rPr lang="en-US" sz="4800" b="1" dirty="0" err="1">
                <a:solidFill>
                  <a:schemeClr val="tx1"/>
                </a:solidFill>
              </a:rPr>
              <a:t>njerstvo</a:t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30F88-87D8-FF17-2D0D-AAC9D03EC9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8938" y="3783690"/>
            <a:ext cx="5414125" cy="1196717"/>
          </a:xfrm>
        </p:spPr>
        <p:txBody>
          <a:bodyPr vert="horz" lIns="91440" tIns="0" rIns="91440" bIns="45720" rtlCol="0"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2000" dirty="0" err="1"/>
              <a:t>Matematičar</a:t>
            </a:r>
            <a:r>
              <a:rPr lang="en-US" sz="2000" dirty="0"/>
              <a:t> - </a:t>
            </a:r>
            <a:r>
              <a:rPr lang="en-US" sz="2000" dirty="0" err="1"/>
              <a:t>podatkovni</a:t>
            </a:r>
            <a:r>
              <a:rPr lang="en-US" sz="2000" dirty="0"/>
              <a:t> </a:t>
            </a:r>
            <a:r>
              <a:rPr lang="en-US" sz="2000" dirty="0" err="1"/>
              <a:t>inž</a:t>
            </a:r>
            <a:r>
              <a:rPr lang="hr-HR" sz="2000" dirty="0"/>
              <a:t>e</a:t>
            </a:r>
            <a:r>
              <a:rPr lang="en-US" sz="2000" dirty="0" err="1"/>
              <a:t>njer</a:t>
            </a:r>
            <a:r>
              <a:rPr lang="en-US" sz="2000" dirty="0"/>
              <a:t> (</a:t>
            </a:r>
            <a:r>
              <a:rPr lang="en-US" sz="2000" dirty="0" err="1"/>
              <a:t>eng.</a:t>
            </a:r>
            <a:r>
              <a:rPr lang="en-US" sz="2000" dirty="0"/>
              <a:t> data scientist) </a:t>
            </a:r>
            <a:r>
              <a:rPr lang="en-US" sz="2000" dirty="0" err="1"/>
              <a:t>bavi</a:t>
            </a:r>
            <a:r>
              <a:rPr lang="en-US" sz="2000" dirty="0"/>
              <a:t> se </a:t>
            </a:r>
            <a:r>
              <a:rPr lang="en-US" sz="2000" dirty="0" err="1"/>
              <a:t>statističkom</a:t>
            </a:r>
            <a:r>
              <a:rPr lang="en-US" sz="2000" dirty="0"/>
              <a:t> </a:t>
            </a:r>
            <a:r>
              <a:rPr lang="en-US" sz="2000" dirty="0" err="1"/>
              <a:t>analizom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izradom</a:t>
            </a:r>
            <a:r>
              <a:rPr lang="en-US" sz="2000" dirty="0"/>
              <a:t> </a:t>
            </a:r>
            <a:r>
              <a:rPr lang="en-US" sz="2000" dirty="0" err="1"/>
              <a:t>prediktivnih</a:t>
            </a:r>
            <a:r>
              <a:rPr lang="en-US" sz="2000" dirty="0"/>
              <a:t> </a:t>
            </a:r>
            <a:r>
              <a:rPr lang="en-US" sz="2000" dirty="0" err="1"/>
              <a:t>modela</a:t>
            </a:r>
            <a:r>
              <a:rPr lang="en-US" sz="2000" dirty="0"/>
              <a:t> u </a:t>
            </a:r>
            <a:r>
              <a:rPr lang="en-US" sz="2000" dirty="0" err="1"/>
              <a:t>svrhu</a:t>
            </a:r>
            <a:r>
              <a:rPr lang="en-US" sz="2000" dirty="0"/>
              <a:t> </a:t>
            </a:r>
            <a:r>
              <a:rPr lang="en-US" sz="2000" dirty="0" err="1"/>
              <a:t>predviđanja</a:t>
            </a:r>
            <a:r>
              <a:rPr lang="en-US" sz="2000" dirty="0"/>
              <a:t>, </a:t>
            </a:r>
            <a:r>
              <a:rPr lang="en-US" sz="2000" dirty="0" err="1"/>
              <a:t>optimizacije</a:t>
            </a:r>
            <a:r>
              <a:rPr lang="en-US" sz="2000" dirty="0"/>
              <a:t> </a:t>
            </a:r>
            <a:r>
              <a:rPr lang="en-US" sz="2000" dirty="0" err="1"/>
              <a:t>potrošnje</a:t>
            </a:r>
            <a:r>
              <a:rPr lang="en-US" sz="2000" dirty="0"/>
              <a:t>, </a:t>
            </a:r>
            <a:r>
              <a:rPr lang="en-US" sz="2000" dirty="0" err="1"/>
              <a:t>minimizacije</a:t>
            </a:r>
            <a:r>
              <a:rPr lang="en-US" sz="2000" dirty="0"/>
              <a:t> </a:t>
            </a:r>
            <a:r>
              <a:rPr lang="en-US" sz="2000" dirty="0" err="1"/>
              <a:t>troškova</a:t>
            </a:r>
            <a:r>
              <a:rPr lang="en-US" sz="2000" dirty="0"/>
              <a:t>, …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5571B-3B76-2158-5939-52E4EFA1D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FDF98CC-160E-494C-8C3C-8CDC5FA257DE}" type="slidenum">
              <a:rPr lang="en-US"/>
              <a:pPr>
                <a:spcAft>
                  <a:spcPts val="600"/>
                </a:spcAft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24218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Atlas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EF0781-FB17-4F1F-B3B1-699933968C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</TotalTime>
  <Words>725</Words>
  <Application>Microsoft Office PowerPoint</Application>
  <PresentationFormat>Widescreen</PresentationFormat>
  <Paragraphs>65</Paragraphs>
  <Slides>13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 Light</vt:lpstr>
      <vt:lpstr>Rockwell</vt:lpstr>
      <vt:lpstr>Wingdings</vt:lpstr>
      <vt:lpstr>Atlas</vt:lpstr>
      <vt:lpstr> O karijerama matematičara </vt:lpstr>
      <vt:lpstr>Fakultet za matematiku, Sveučilište u Rijeci  </vt:lpstr>
      <vt:lpstr>PowerPoint Presentation</vt:lpstr>
      <vt:lpstr>Neka zanimljiva zaposlenja alumna Fakulteta za matematiku</vt:lpstr>
      <vt:lpstr>Neka zanimljiva zaposlenja alumna Fakulteta za matematiku</vt:lpstr>
      <vt:lpstr>PowerPoint Presentation</vt:lpstr>
      <vt:lpstr>Optimizacija i modeliranje poslovnih procesa  </vt:lpstr>
      <vt:lpstr>Istraživanje i razvoj naprednih modula </vt:lpstr>
      <vt:lpstr>Podatkovno inženjerstvo </vt:lpstr>
      <vt:lpstr>Detekcija objekata i računalni vid </vt:lpstr>
      <vt:lpstr>Obrada prirodnog jezika </vt:lpstr>
      <vt:lpstr>Teorijsko pročavanje umjetne inteligencije </vt:lpstr>
      <vt:lpstr>Matematičari analiziraju, modeliraju i interpretiraju  najsloženije sustave oko nas.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Uzbudljive karijere naših matematičara</dc:title>
  <dc:creator>Sanda Bujačić Babić</dc:creator>
  <cp:lastModifiedBy>Tajana Ban Kirigin</cp:lastModifiedBy>
  <cp:revision>18</cp:revision>
  <dcterms:created xsi:type="dcterms:W3CDTF">2024-04-22T21:37:28Z</dcterms:created>
  <dcterms:modified xsi:type="dcterms:W3CDTF">2025-12-08T14:50:07Z</dcterms:modified>
</cp:coreProperties>
</file>